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02" r:id="rId60"/>
    <p:sldId id="330" r:id="rId61"/>
    <p:sldId id="331" r:id="rId62"/>
    <p:sldId id="332" r:id="rId63"/>
    <p:sldId id="333"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83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EAF3C8-213B-40EB-AC58-5634D642D4B1}" type="datetimeFigureOut">
              <a:rPr lang="en-IN" smtClean="0"/>
              <a:t>24-09-2024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CE5782-6308-4200-BC89-0B9762892C6E}" type="slidenum">
              <a:rPr lang="en-IN" smtClean="0"/>
              <a:t>‹#›</a:t>
            </a:fld>
            <a:endParaRPr lang="en-IN"/>
          </a:p>
        </p:txBody>
      </p:sp>
    </p:spTree>
    <p:extLst>
      <p:ext uri="{BB962C8B-B14F-4D97-AF65-F5344CB8AC3E}">
        <p14:creationId xmlns:p14="http://schemas.microsoft.com/office/powerpoint/2010/main" val="1251415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EAF3C8-213B-40EB-AC58-5634D642D4B1}" type="datetimeFigureOut">
              <a:rPr lang="en-IN" smtClean="0"/>
              <a:t>24-09-2024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CE5782-6308-4200-BC89-0B9762892C6E}" type="slidenum">
              <a:rPr lang="en-IN" smtClean="0"/>
              <a:t>‹#›</a:t>
            </a:fld>
            <a:endParaRPr lang="en-IN"/>
          </a:p>
        </p:txBody>
      </p:sp>
    </p:spTree>
    <p:extLst>
      <p:ext uri="{BB962C8B-B14F-4D97-AF65-F5344CB8AC3E}">
        <p14:creationId xmlns:p14="http://schemas.microsoft.com/office/powerpoint/2010/main" val="353089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EAF3C8-213B-40EB-AC58-5634D642D4B1}" type="datetimeFigureOut">
              <a:rPr lang="en-IN" smtClean="0"/>
              <a:t>24-09-2024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CE5782-6308-4200-BC89-0B9762892C6E}"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205821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EAF3C8-213B-40EB-AC58-5634D642D4B1}" type="datetimeFigureOut">
              <a:rPr lang="en-IN" smtClean="0"/>
              <a:t>24-09-2024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CE5782-6308-4200-BC89-0B9762892C6E}" type="slidenum">
              <a:rPr lang="en-IN" smtClean="0"/>
              <a:t>‹#›</a:t>
            </a:fld>
            <a:endParaRPr lang="en-IN"/>
          </a:p>
        </p:txBody>
      </p:sp>
    </p:spTree>
    <p:extLst>
      <p:ext uri="{BB962C8B-B14F-4D97-AF65-F5344CB8AC3E}">
        <p14:creationId xmlns:p14="http://schemas.microsoft.com/office/powerpoint/2010/main" val="14059740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EAF3C8-213B-40EB-AC58-5634D642D4B1}" type="datetimeFigureOut">
              <a:rPr lang="en-IN" smtClean="0"/>
              <a:t>24-09-2024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CE5782-6308-4200-BC89-0B9762892C6E}"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683302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EAF3C8-213B-40EB-AC58-5634D642D4B1}" type="datetimeFigureOut">
              <a:rPr lang="en-IN" smtClean="0"/>
              <a:t>24-09-2024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CE5782-6308-4200-BC89-0B9762892C6E}" type="slidenum">
              <a:rPr lang="en-IN" smtClean="0"/>
              <a:t>‹#›</a:t>
            </a:fld>
            <a:endParaRPr lang="en-IN"/>
          </a:p>
        </p:txBody>
      </p:sp>
    </p:spTree>
    <p:extLst>
      <p:ext uri="{BB962C8B-B14F-4D97-AF65-F5344CB8AC3E}">
        <p14:creationId xmlns:p14="http://schemas.microsoft.com/office/powerpoint/2010/main" val="1047684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EAF3C8-213B-40EB-AC58-5634D642D4B1}" type="datetimeFigureOut">
              <a:rPr lang="en-IN" smtClean="0"/>
              <a:t>24-09-2024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CE5782-6308-4200-BC89-0B9762892C6E}" type="slidenum">
              <a:rPr lang="en-IN" smtClean="0"/>
              <a:t>‹#›</a:t>
            </a:fld>
            <a:endParaRPr lang="en-IN"/>
          </a:p>
        </p:txBody>
      </p:sp>
    </p:spTree>
    <p:extLst>
      <p:ext uri="{BB962C8B-B14F-4D97-AF65-F5344CB8AC3E}">
        <p14:creationId xmlns:p14="http://schemas.microsoft.com/office/powerpoint/2010/main" val="31678989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EAF3C8-213B-40EB-AC58-5634D642D4B1}" type="datetimeFigureOut">
              <a:rPr lang="en-IN" smtClean="0"/>
              <a:t>24-09-2024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CE5782-6308-4200-BC89-0B9762892C6E}" type="slidenum">
              <a:rPr lang="en-IN" smtClean="0"/>
              <a:t>‹#›</a:t>
            </a:fld>
            <a:endParaRPr lang="en-IN"/>
          </a:p>
        </p:txBody>
      </p:sp>
    </p:spTree>
    <p:extLst>
      <p:ext uri="{BB962C8B-B14F-4D97-AF65-F5344CB8AC3E}">
        <p14:creationId xmlns:p14="http://schemas.microsoft.com/office/powerpoint/2010/main" val="379988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EAF3C8-213B-40EB-AC58-5634D642D4B1}" type="datetimeFigureOut">
              <a:rPr lang="en-IN" smtClean="0"/>
              <a:t>24-09-2024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CE5782-6308-4200-BC89-0B9762892C6E}" type="slidenum">
              <a:rPr lang="en-IN" smtClean="0"/>
              <a:t>‹#›</a:t>
            </a:fld>
            <a:endParaRPr lang="en-IN"/>
          </a:p>
        </p:txBody>
      </p:sp>
    </p:spTree>
    <p:extLst>
      <p:ext uri="{BB962C8B-B14F-4D97-AF65-F5344CB8AC3E}">
        <p14:creationId xmlns:p14="http://schemas.microsoft.com/office/powerpoint/2010/main" val="2537619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EAF3C8-213B-40EB-AC58-5634D642D4B1}" type="datetimeFigureOut">
              <a:rPr lang="en-IN" smtClean="0"/>
              <a:t>24-09-2024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CE5782-6308-4200-BC89-0B9762892C6E}" type="slidenum">
              <a:rPr lang="en-IN" smtClean="0"/>
              <a:t>‹#›</a:t>
            </a:fld>
            <a:endParaRPr lang="en-IN"/>
          </a:p>
        </p:txBody>
      </p:sp>
    </p:spTree>
    <p:extLst>
      <p:ext uri="{BB962C8B-B14F-4D97-AF65-F5344CB8AC3E}">
        <p14:creationId xmlns:p14="http://schemas.microsoft.com/office/powerpoint/2010/main" val="3179449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EAF3C8-213B-40EB-AC58-5634D642D4B1}" type="datetimeFigureOut">
              <a:rPr lang="en-IN" smtClean="0"/>
              <a:t>24-09-2024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CE5782-6308-4200-BC89-0B9762892C6E}" type="slidenum">
              <a:rPr lang="en-IN" smtClean="0"/>
              <a:t>‹#›</a:t>
            </a:fld>
            <a:endParaRPr lang="en-IN"/>
          </a:p>
        </p:txBody>
      </p:sp>
    </p:spTree>
    <p:extLst>
      <p:ext uri="{BB962C8B-B14F-4D97-AF65-F5344CB8AC3E}">
        <p14:creationId xmlns:p14="http://schemas.microsoft.com/office/powerpoint/2010/main" val="44860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EAF3C8-213B-40EB-AC58-5634D642D4B1}" type="datetimeFigureOut">
              <a:rPr lang="en-IN" smtClean="0"/>
              <a:t>24-09-2024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3CE5782-6308-4200-BC89-0B9762892C6E}" type="slidenum">
              <a:rPr lang="en-IN" smtClean="0"/>
              <a:t>‹#›</a:t>
            </a:fld>
            <a:endParaRPr lang="en-IN"/>
          </a:p>
        </p:txBody>
      </p:sp>
    </p:spTree>
    <p:extLst>
      <p:ext uri="{BB962C8B-B14F-4D97-AF65-F5344CB8AC3E}">
        <p14:creationId xmlns:p14="http://schemas.microsoft.com/office/powerpoint/2010/main" val="3848611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EAF3C8-213B-40EB-AC58-5634D642D4B1}" type="datetimeFigureOut">
              <a:rPr lang="en-IN" smtClean="0"/>
              <a:t>24-09-2024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3CE5782-6308-4200-BC89-0B9762892C6E}" type="slidenum">
              <a:rPr lang="en-IN" smtClean="0"/>
              <a:t>‹#›</a:t>
            </a:fld>
            <a:endParaRPr lang="en-IN"/>
          </a:p>
        </p:txBody>
      </p:sp>
    </p:spTree>
    <p:extLst>
      <p:ext uri="{BB962C8B-B14F-4D97-AF65-F5344CB8AC3E}">
        <p14:creationId xmlns:p14="http://schemas.microsoft.com/office/powerpoint/2010/main" val="2054991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EAF3C8-213B-40EB-AC58-5634D642D4B1}" type="datetimeFigureOut">
              <a:rPr lang="en-IN" smtClean="0"/>
              <a:t>24-09-2024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3CE5782-6308-4200-BC89-0B9762892C6E}" type="slidenum">
              <a:rPr lang="en-IN" smtClean="0"/>
              <a:t>‹#›</a:t>
            </a:fld>
            <a:endParaRPr lang="en-IN"/>
          </a:p>
        </p:txBody>
      </p:sp>
    </p:spTree>
    <p:extLst>
      <p:ext uri="{BB962C8B-B14F-4D97-AF65-F5344CB8AC3E}">
        <p14:creationId xmlns:p14="http://schemas.microsoft.com/office/powerpoint/2010/main" val="953304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AF3C8-213B-40EB-AC58-5634D642D4B1}" type="datetimeFigureOut">
              <a:rPr lang="en-IN" smtClean="0"/>
              <a:t>24-09-2024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CE5782-6308-4200-BC89-0B9762892C6E}" type="slidenum">
              <a:rPr lang="en-IN" smtClean="0"/>
              <a:t>‹#›</a:t>
            </a:fld>
            <a:endParaRPr lang="en-IN"/>
          </a:p>
        </p:txBody>
      </p:sp>
    </p:spTree>
    <p:extLst>
      <p:ext uri="{BB962C8B-B14F-4D97-AF65-F5344CB8AC3E}">
        <p14:creationId xmlns:p14="http://schemas.microsoft.com/office/powerpoint/2010/main" val="2148687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AF3C8-213B-40EB-AC58-5634D642D4B1}" type="datetimeFigureOut">
              <a:rPr lang="en-IN" smtClean="0"/>
              <a:t>24-09-2024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CE5782-6308-4200-BC89-0B9762892C6E}" type="slidenum">
              <a:rPr lang="en-IN" smtClean="0"/>
              <a:t>‹#›</a:t>
            </a:fld>
            <a:endParaRPr lang="en-IN"/>
          </a:p>
        </p:txBody>
      </p:sp>
    </p:spTree>
    <p:extLst>
      <p:ext uri="{BB962C8B-B14F-4D97-AF65-F5344CB8AC3E}">
        <p14:creationId xmlns:p14="http://schemas.microsoft.com/office/powerpoint/2010/main" val="3563944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6EAF3C8-213B-40EB-AC58-5634D642D4B1}" type="datetimeFigureOut">
              <a:rPr lang="en-IN" smtClean="0"/>
              <a:t>24-09-2024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3CE5782-6308-4200-BC89-0B9762892C6E}" type="slidenum">
              <a:rPr lang="en-IN" smtClean="0"/>
              <a:t>‹#›</a:t>
            </a:fld>
            <a:endParaRPr lang="en-IN"/>
          </a:p>
        </p:txBody>
      </p:sp>
    </p:spTree>
    <p:extLst>
      <p:ext uri="{BB962C8B-B14F-4D97-AF65-F5344CB8AC3E}">
        <p14:creationId xmlns:p14="http://schemas.microsoft.com/office/powerpoint/2010/main" val="35919250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10.wdp"/><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microsoft.com/office/2007/relationships/hdphoto" Target="../media/hdphoto12.wdp"/><Relationship Id="rId7" Type="http://schemas.microsoft.com/office/2007/relationships/hdphoto" Target="../media/hdphoto14.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13.wdp"/><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microsoft.com/office/2007/relationships/hdphoto" Target="../media/hdphoto15.wdp"/><Relationship Id="rId7" Type="http://schemas.microsoft.com/office/2007/relationships/hdphoto" Target="../media/hdphoto17.wdp"/><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16.wdp"/><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geeksforgeeks.org/cardinality-in-dbms/" TargetMode="External"/><Relationship Id="rId1" Type="http://schemas.openxmlformats.org/officeDocument/2006/relationships/slideLayout" Target="../slideLayouts/slideLayout2.xml"/><Relationship Id="rId4" Type="http://schemas.microsoft.com/office/2007/relationships/hdphoto" Target="../media/hdphoto3.wdp"/></Relationships>
</file>

<file path=ppt/slides/_rels/slide40.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2.png"/><Relationship Id="rId1" Type="http://schemas.openxmlformats.org/officeDocument/2006/relationships/slideLayout" Target="../slideLayouts/slideLayout2.xml"/><Relationship Id="rId5" Type="http://schemas.microsoft.com/office/2007/relationships/hdphoto" Target="../media/hdphoto19.wdp"/><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geeksforgeeks.org/difference-between-primary-and-candidate-key/" TargetMode="External"/><Relationship Id="rId7" Type="http://schemas.openxmlformats.org/officeDocument/2006/relationships/hyperlink" Target="https://www.geeksforgeeks.org/composite-key-in-sql/" TargetMode="External"/><Relationship Id="rId2" Type="http://schemas.openxmlformats.org/officeDocument/2006/relationships/hyperlink" Target="https://www.geeksforgeeks.org/primary-key-constraint-in-sql/" TargetMode="External"/><Relationship Id="rId1" Type="http://schemas.openxmlformats.org/officeDocument/2006/relationships/slideLayout" Target="../slideLayouts/slideLayout2.xml"/><Relationship Id="rId6" Type="http://schemas.openxmlformats.org/officeDocument/2006/relationships/hyperlink" Target="https://www.geeksforgeeks.org/sql-alternate-key/" TargetMode="External"/><Relationship Id="rId5" Type="http://schemas.openxmlformats.org/officeDocument/2006/relationships/hyperlink" Target="https://www.geeksforgeeks.org/postgresql-foreign-key/" TargetMode="External"/><Relationship Id="rId4" Type="http://schemas.openxmlformats.org/officeDocument/2006/relationships/hyperlink" Target="https://www.geeksforgeeks.org/difference-between-super-key-and-candidate-key/"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984587-8BEB-C2C3-9C04-A4C14EFADF83}"/>
              </a:ext>
            </a:extLst>
          </p:cNvPr>
          <p:cNvSpPr>
            <a:spLocks noGrp="1"/>
          </p:cNvSpPr>
          <p:nvPr>
            <p:ph type="ctrTitle"/>
          </p:nvPr>
        </p:nvSpPr>
        <p:spPr/>
        <p:txBody>
          <a:bodyPr/>
          <a:lstStyle/>
          <a:p>
            <a:r>
              <a:rPr lang="en-US" dirty="0"/>
              <a:t>Unit-2</a:t>
            </a:r>
            <a:endParaRPr lang="en-IN" dirty="0"/>
          </a:p>
        </p:txBody>
      </p:sp>
      <p:sp>
        <p:nvSpPr>
          <p:cNvPr id="3" name="Subtitle 2">
            <a:extLst>
              <a:ext uri="{FF2B5EF4-FFF2-40B4-BE49-F238E27FC236}">
                <a16:creationId xmlns:a16="http://schemas.microsoft.com/office/drawing/2014/main" xmlns="" id="{8E3B3852-68D4-6CE3-2655-CFC5727887B3}"/>
              </a:ext>
            </a:extLst>
          </p:cNvPr>
          <p:cNvSpPr>
            <a:spLocks noGrp="1"/>
          </p:cNvSpPr>
          <p:nvPr>
            <p:ph type="subTitle" idx="1"/>
          </p:nvPr>
        </p:nvSpPr>
        <p:spPr/>
        <p:txBody>
          <a:bodyPr>
            <a:normAutofit/>
          </a:bodyPr>
          <a:lstStyle/>
          <a:p>
            <a:r>
              <a:rPr lang="en-US" sz="2000" dirty="0"/>
              <a:t>Relational data Model and Language</a:t>
            </a:r>
            <a:endParaRPr lang="en-IN" sz="2000" dirty="0"/>
          </a:p>
        </p:txBody>
      </p:sp>
    </p:spTree>
    <p:extLst>
      <p:ext uri="{BB962C8B-B14F-4D97-AF65-F5344CB8AC3E}">
        <p14:creationId xmlns:p14="http://schemas.microsoft.com/office/powerpoint/2010/main" val="2240741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FADE5A-1723-B266-AFF6-6D9DFDB6B17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4FD69525-5B0C-49CE-01F1-FC5AEAEC964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27230" y="609600"/>
            <a:ext cx="10135854" cy="5609308"/>
          </a:xfrm>
        </p:spPr>
      </p:pic>
    </p:spTree>
    <p:extLst>
      <p:ext uri="{BB962C8B-B14F-4D97-AF65-F5344CB8AC3E}">
        <p14:creationId xmlns:p14="http://schemas.microsoft.com/office/powerpoint/2010/main" val="407935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C82874-FB43-380E-DEDF-7124AE05AEE5}"/>
              </a:ext>
            </a:extLst>
          </p:cNvPr>
          <p:cNvSpPr>
            <a:spLocks noGrp="1"/>
          </p:cNvSpPr>
          <p:nvPr>
            <p:ph type="title"/>
          </p:nvPr>
        </p:nvSpPr>
        <p:spPr/>
        <p:txBody>
          <a:bodyPr/>
          <a:lstStyle/>
          <a:p>
            <a:r>
              <a:rPr lang="en-US" dirty="0"/>
              <a:t>SQL Operators</a:t>
            </a:r>
            <a:endParaRPr lang="en-IN" dirty="0"/>
          </a:p>
        </p:txBody>
      </p:sp>
      <p:sp>
        <p:nvSpPr>
          <p:cNvPr id="3" name="Content Placeholder 2">
            <a:extLst>
              <a:ext uri="{FF2B5EF4-FFF2-40B4-BE49-F238E27FC236}">
                <a16:creationId xmlns:a16="http://schemas.microsoft.com/office/drawing/2014/main" xmlns="" id="{A89CC697-AC7C-0221-24D2-A2C5A785E1E1}"/>
              </a:ext>
            </a:extLst>
          </p:cNvPr>
          <p:cNvSpPr>
            <a:spLocks noGrp="1"/>
          </p:cNvSpPr>
          <p:nvPr>
            <p:ph idx="1"/>
          </p:nvPr>
        </p:nvSpPr>
        <p:spPr>
          <a:xfrm>
            <a:off x="457200" y="1434663"/>
            <a:ext cx="9680028" cy="5423338"/>
          </a:xfrm>
        </p:spPr>
        <p:txBody>
          <a:bodyPr>
            <a:normAutofit/>
          </a:bodyPr>
          <a:lstStyle/>
          <a:p>
            <a:r>
              <a:rPr lang="en-US" dirty="0"/>
              <a:t>The SQL reserved words and characters are called operators, which are used with a WHERE clause in a SQL query. </a:t>
            </a:r>
          </a:p>
          <a:p>
            <a:r>
              <a:rPr lang="en-US" dirty="0"/>
              <a:t>In SQL, an operator can either be a unary or binary operator. The unary operator uses only one operand for performing the unary operation, whereas the binary operator uses two operands for performing the binary operation.</a:t>
            </a:r>
          </a:p>
          <a:p>
            <a:pPr algn="just"/>
            <a:r>
              <a:rPr lang="en-US" b="0" i="0" dirty="0">
                <a:solidFill>
                  <a:srgbClr val="333333"/>
                </a:solidFill>
                <a:effectLst/>
                <a:latin typeface="inter-regular"/>
              </a:rPr>
              <a:t>SQL operators are categorized in the following categories:</a:t>
            </a:r>
          </a:p>
          <a:p>
            <a:pPr algn="just">
              <a:buFont typeface="+mj-lt"/>
              <a:buAutoNum type="arabicPeriod"/>
            </a:pPr>
            <a:r>
              <a:rPr lang="en-US" b="0" i="0" dirty="0">
                <a:solidFill>
                  <a:srgbClr val="FF0000"/>
                </a:solidFill>
                <a:effectLst/>
                <a:latin typeface="inter-regular"/>
              </a:rPr>
              <a:t>SQL Arithmetic Operators</a:t>
            </a:r>
          </a:p>
          <a:p>
            <a:pPr algn="just">
              <a:buFont typeface="+mj-lt"/>
              <a:buAutoNum type="arabicPeriod"/>
            </a:pPr>
            <a:r>
              <a:rPr lang="en-US" b="0" i="0" dirty="0">
                <a:solidFill>
                  <a:srgbClr val="FF0000"/>
                </a:solidFill>
                <a:effectLst/>
                <a:latin typeface="inter-regular"/>
              </a:rPr>
              <a:t>SQL Comparison Operators</a:t>
            </a:r>
          </a:p>
          <a:p>
            <a:pPr algn="just">
              <a:buFont typeface="+mj-lt"/>
              <a:buAutoNum type="arabicPeriod"/>
            </a:pPr>
            <a:r>
              <a:rPr lang="en-US" b="0" i="0" dirty="0">
                <a:solidFill>
                  <a:srgbClr val="FF0000"/>
                </a:solidFill>
                <a:effectLst/>
                <a:latin typeface="inter-regular"/>
              </a:rPr>
              <a:t>SQL Logical Operators</a:t>
            </a:r>
          </a:p>
          <a:p>
            <a:pPr algn="just">
              <a:buFont typeface="+mj-lt"/>
              <a:buAutoNum type="arabicPeriod"/>
            </a:pPr>
            <a:r>
              <a:rPr lang="en-US" b="0" i="0" dirty="0">
                <a:solidFill>
                  <a:srgbClr val="FF0000"/>
                </a:solidFill>
                <a:effectLst/>
                <a:latin typeface="inter-regular"/>
              </a:rPr>
              <a:t>SQL Set Operators</a:t>
            </a:r>
          </a:p>
          <a:p>
            <a:pPr algn="just">
              <a:buFont typeface="+mj-lt"/>
              <a:buAutoNum type="arabicPeriod"/>
            </a:pPr>
            <a:r>
              <a:rPr lang="en-US" b="0" i="0" dirty="0">
                <a:solidFill>
                  <a:srgbClr val="FF0000"/>
                </a:solidFill>
                <a:effectLst/>
                <a:latin typeface="inter-regular"/>
              </a:rPr>
              <a:t>SQL Bit-wise Operators</a:t>
            </a:r>
          </a:p>
          <a:p>
            <a:pPr algn="just">
              <a:buFont typeface="+mj-lt"/>
              <a:buAutoNum type="arabicPeriod"/>
            </a:pPr>
            <a:r>
              <a:rPr lang="en-US" b="0" i="0" dirty="0">
                <a:solidFill>
                  <a:srgbClr val="FF0000"/>
                </a:solidFill>
                <a:effectLst/>
                <a:latin typeface="inter-regular"/>
              </a:rPr>
              <a:t>SQL Unary Operators</a:t>
            </a:r>
          </a:p>
          <a:p>
            <a:endParaRPr lang="en-IN" dirty="0"/>
          </a:p>
        </p:txBody>
      </p:sp>
    </p:spTree>
    <p:extLst>
      <p:ext uri="{BB962C8B-B14F-4D97-AF65-F5344CB8AC3E}">
        <p14:creationId xmlns:p14="http://schemas.microsoft.com/office/powerpoint/2010/main" val="303663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49D4D8-1E73-9821-8759-C77201A9D998}"/>
              </a:ext>
            </a:extLst>
          </p:cNvPr>
          <p:cNvSpPr>
            <a:spLocks noGrp="1"/>
          </p:cNvSpPr>
          <p:nvPr>
            <p:ph type="title"/>
          </p:nvPr>
        </p:nvSpPr>
        <p:spPr/>
        <p:txBody>
          <a:bodyPr/>
          <a:lstStyle/>
          <a:p>
            <a:r>
              <a:rPr lang="en-IN" b="0" i="0" dirty="0">
                <a:solidFill>
                  <a:srgbClr val="610B38"/>
                </a:solidFill>
                <a:effectLst/>
                <a:latin typeface="erdana"/>
              </a:rPr>
              <a:t>SQL Arithmetic Operators</a:t>
            </a:r>
            <a:endParaRPr lang="en-IN" dirty="0"/>
          </a:p>
        </p:txBody>
      </p:sp>
      <p:sp>
        <p:nvSpPr>
          <p:cNvPr id="3" name="Content Placeholder 2">
            <a:extLst>
              <a:ext uri="{FF2B5EF4-FFF2-40B4-BE49-F238E27FC236}">
                <a16:creationId xmlns:a16="http://schemas.microsoft.com/office/drawing/2014/main" xmlns="" id="{0BF78065-7278-10ED-0E61-392F2C3C6C89}"/>
              </a:ext>
            </a:extLst>
          </p:cNvPr>
          <p:cNvSpPr>
            <a:spLocks noGrp="1"/>
          </p:cNvSpPr>
          <p:nvPr>
            <p:ph idx="1"/>
          </p:nvPr>
        </p:nvSpPr>
        <p:spPr/>
        <p:txBody>
          <a:bodyPr/>
          <a:lstStyle/>
          <a:p>
            <a:r>
              <a:rPr lang="en-US" dirty="0"/>
              <a:t>The Arithmetic Operators perform the mathematical operation on the numerical data of the SQL tables. These operators perform addition, subtraction, multiplication, and division operations on the numerical operands.</a:t>
            </a:r>
            <a:endParaRPr lang="en-IN" dirty="0"/>
          </a:p>
        </p:txBody>
      </p:sp>
    </p:spTree>
    <p:extLst>
      <p:ext uri="{BB962C8B-B14F-4D97-AF65-F5344CB8AC3E}">
        <p14:creationId xmlns:p14="http://schemas.microsoft.com/office/powerpoint/2010/main" val="3009389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B53933-9547-E2C5-EC2E-7D370E3E544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A97A44CA-D879-5326-816E-AC5711E100BC}"/>
              </a:ext>
            </a:extLst>
          </p:cNvPr>
          <p:cNvPicPr>
            <a:picLocks noGrp="1" noChangeAspect="1"/>
          </p:cNvPicPr>
          <p:nvPr>
            <p:ph idx="1"/>
          </p:nvPr>
        </p:nvPicPr>
        <p:blipFill>
          <a:blip r:embed="rId2"/>
          <a:stretch>
            <a:fillRect/>
          </a:stretch>
        </p:blipFill>
        <p:spPr>
          <a:xfrm>
            <a:off x="677334" y="160865"/>
            <a:ext cx="9639089" cy="6536270"/>
          </a:xfrm>
        </p:spPr>
      </p:pic>
    </p:spTree>
    <p:extLst>
      <p:ext uri="{BB962C8B-B14F-4D97-AF65-F5344CB8AC3E}">
        <p14:creationId xmlns:p14="http://schemas.microsoft.com/office/powerpoint/2010/main" val="3292162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7D544A38-AD94-143D-D716-AC92D5B7C215}"/>
              </a:ext>
            </a:extLst>
          </p:cNvPr>
          <p:cNvPicPr>
            <a:picLocks noGrp="1" noChangeAspect="1"/>
          </p:cNvPicPr>
          <p:nvPr>
            <p:ph idx="1"/>
          </p:nvPr>
        </p:nvPicPr>
        <p:blipFill>
          <a:blip r:embed="rId2"/>
          <a:stretch>
            <a:fillRect/>
          </a:stretch>
        </p:blipFill>
        <p:spPr>
          <a:xfrm>
            <a:off x="955899" y="1"/>
            <a:ext cx="9890777" cy="6840350"/>
          </a:xfrm>
        </p:spPr>
      </p:pic>
    </p:spTree>
    <p:extLst>
      <p:ext uri="{BB962C8B-B14F-4D97-AF65-F5344CB8AC3E}">
        <p14:creationId xmlns:p14="http://schemas.microsoft.com/office/powerpoint/2010/main" val="1309484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A286CD-0611-3F86-9693-2EDA139EE11A}"/>
              </a:ext>
            </a:extLst>
          </p:cNvPr>
          <p:cNvSpPr>
            <a:spLocks noGrp="1"/>
          </p:cNvSpPr>
          <p:nvPr>
            <p:ph type="title"/>
          </p:nvPr>
        </p:nvSpPr>
        <p:spPr/>
        <p:txBody>
          <a:bodyPr/>
          <a:lstStyle/>
          <a:p>
            <a:r>
              <a:rPr lang="en-IN" b="0" i="0" dirty="0">
                <a:solidFill>
                  <a:srgbClr val="610B38"/>
                </a:solidFill>
                <a:effectLst/>
                <a:latin typeface="erdana"/>
              </a:rPr>
              <a:t>SQL Comparison Operators</a:t>
            </a:r>
            <a:endParaRPr lang="en-IN" dirty="0"/>
          </a:p>
        </p:txBody>
      </p:sp>
      <p:pic>
        <p:nvPicPr>
          <p:cNvPr id="5" name="Content Placeholder 4">
            <a:extLst>
              <a:ext uri="{FF2B5EF4-FFF2-40B4-BE49-F238E27FC236}">
                <a16:creationId xmlns:a16="http://schemas.microsoft.com/office/drawing/2014/main" xmlns="" id="{D802DBC5-C8EC-FF66-5DDF-A35D27CED3CC}"/>
              </a:ext>
            </a:extLst>
          </p:cNvPr>
          <p:cNvPicPr>
            <a:picLocks noGrp="1" noChangeAspect="1"/>
          </p:cNvPicPr>
          <p:nvPr>
            <p:ph idx="1"/>
          </p:nvPr>
        </p:nvPicPr>
        <p:blipFill>
          <a:blip r:embed="rId2"/>
          <a:stretch>
            <a:fillRect/>
          </a:stretch>
        </p:blipFill>
        <p:spPr>
          <a:xfrm>
            <a:off x="853007" y="1930399"/>
            <a:ext cx="5516261" cy="3507449"/>
          </a:xfrm>
        </p:spPr>
      </p:pic>
    </p:spTree>
    <p:extLst>
      <p:ext uri="{BB962C8B-B14F-4D97-AF65-F5344CB8AC3E}">
        <p14:creationId xmlns:p14="http://schemas.microsoft.com/office/powerpoint/2010/main" val="1928471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0A56F5-0990-F089-E320-4418A3C25407}"/>
              </a:ext>
            </a:extLst>
          </p:cNvPr>
          <p:cNvSpPr>
            <a:spLocks noGrp="1"/>
          </p:cNvSpPr>
          <p:nvPr>
            <p:ph type="title"/>
          </p:nvPr>
        </p:nvSpPr>
        <p:spPr/>
        <p:txBody>
          <a:bodyPr/>
          <a:lstStyle/>
          <a:p>
            <a:r>
              <a:rPr lang="en-IN" b="0" i="0" dirty="0">
                <a:solidFill>
                  <a:srgbClr val="610B38"/>
                </a:solidFill>
                <a:effectLst/>
                <a:latin typeface="erdana"/>
              </a:rPr>
              <a:t>SQL Logical Operators</a:t>
            </a:r>
            <a:endParaRPr lang="en-IN" dirty="0"/>
          </a:p>
        </p:txBody>
      </p:sp>
      <p:sp>
        <p:nvSpPr>
          <p:cNvPr id="3" name="Content Placeholder 2">
            <a:extLst>
              <a:ext uri="{FF2B5EF4-FFF2-40B4-BE49-F238E27FC236}">
                <a16:creationId xmlns:a16="http://schemas.microsoft.com/office/drawing/2014/main" xmlns="" id="{F8293DEB-06EA-086E-D232-2D782C170B57}"/>
              </a:ext>
            </a:extLst>
          </p:cNvPr>
          <p:cNvSpPr>
            <a:spLocks noGrp="1"/>
          </p:cNvSpPr>
          <p:nvPr>
            <p:ph idx="1"/>
          </p:nvPr>
        </p:nvSpPr>
        <p:spPr>
          <a:xfrm>
            <a:off x="472966" y="1450428"/>
            <a:ext cx="9585434" cy="4797971"/>
          </a:xfrm>
        </p:spPr>
        <p:txBody>
          <a:bodyPr>
            <a:normAutofit lnSpcReduction="10000"/>
          </a:bodyPr>
          <a:lstStyle/>
          <a:p>
            <a:pPr algn="just"/>
            <a:r>
              <a:rPr lang="en-US" b="0" i="0" dirty="0">
                <a:solidFill>
                  <a:srgbClr val="333333"/>
                </a:solidFill>
                <a:effectLst/>
                <a:latin typeface="inter-regular"/>
              </a:rPr>
              <a:t>The </a:t>
            </a:r>
            <a:r>
              <a:rPr lang="en-US" b="1" i="0" dirty="0">
                <a:solidFill>
                  <a:srgbClr val="333333"/>
                </a:solidFill>
                <a:effectLst/>
                <a:latin typeface="inter-bold"/>
              </a:rPr>
              <a:t>Logical Operators</a:t>
            </a:r>
            <a:r>
              <a:rPr lang="en-US" b="0" i="0" dirty="0">
                <a:solidFill>
                  <a:srgbClr val="333333"/>
                </a:solidFill>
                <a:effectLst/>
                <a:latin typeface="inter-regular"/>
              </a:rPr>
              <a:t> in SQL perform the Boolean operations, which give two results </a:t>
            </a:r>
            <a:r>
              <a:rPr lang="en-US" b="1" i="0" dirty="0">
                <a:solidFill>
                  <a:srgbClr val="333333"/>
                </a:solidFill>
                <a:effectLst/>
                <a:latin typeface="inter-bold"/>
              </a:rPr>
              <a:t>True and False.</a:t>
            </a:r>
            <a:r>
              <a:rPr lang="en-US" b="0" i="0" dirty="0">
                <a:solidFill>
                  <a:srgbClr val="333333"/>
                </a:solidFill>
                <a:effectLst/>
                <a:latin typeface="inter-regular"/>
              </a:rPr>
              <a:t> These operators provide </a:t>
            </a:r>
            <a:r>
              <a:rPr lang="en-US" b="1" i="0" dirty="0">
                <a:solidFill>
                  <a:srgbClr val="333333"/>
                </a:solidFill>
                <a:effectLst/>
                <a:latin typeface="inter-bold"/>
              </a:rPr>
              <a:t>True</a:t>
            </a:r>
            <a:r>
              <a:rPr lang="en-US" b="0" i="0" dirty="0">
                <a:solidFill>
                  <a:srgbClr val="333333"/>
                </a:solidFill>
                <a:effectLst/>
                <a:latin typeface="inter-regular"/>
              </a:rPr>
              <a:t> value if both operands match the logical condition.</a:t>
            </a:r>
          </a:p>
          <a:p>
            <a:pPr algn="just"/>
            <a:r>
              <a:rPr lang="en-US" b="1" i="0" dirty="0">
                <a:solidFill>
                  <a:srgbClr val="333333"/>
                </a:solidFill>
                <a:effectLst/>
                <a:latin typeface="inter-bold"/>
              </a:rPr>
              <a:t>Following are the various logical operators which are performed on the data stored in the SQL database tables:</a:t>
            </a:r>
            <a:endParaRPr lang="en-US" b="0" i="0" dirty="0">
              <a:solidFill>
                <a:srgbClr val="333333"/>
              </a:solidFill>
              <a:effectLst/>
              <a:latin typeface="inter-regular"/>
            </a:endParaRPr>
          </a:p>
          <a:p>
            <a:pPr algn="just">
              <a:buFont typeface="+mj-lt"/>
              <a:buAutoNum type="arabicPeriod"/>
            </a:pPr>
            <a:r>
              <a:rPr lang="en-US" b="0" i="0" dirty="0">
                <a:solidFill>
                  <a:srgbClr val="000000"/>
                </a:solidFill>
                <a:effectLst/>
                <a:latin typeface="inter-regular"/>
              </a:rPr>
              <a:t>SQL ALL operator</a:t>
            </a:r>
          </a:p>
          <a:p>
            <a:pPr algn="just">
              <a:buFont typeface="+mj-lt"/>
              <a:buAutoNum type="arabicPeriod"/>
            </a:pPr>
            <a:r>
              <a:rPr lang="en-US" b="0" i="0" dirty="0">
                <a:solidFill>
                  <a:srgbClr val="000000"/>
                </a:solidFill>
                <a:effectLst/>
                <a:latin typeface="inter-regular"/>
              </a:rPr>
              <a:t>SQL AND operator</a:t>
            </a:r>
          </a:p>
          <a:p>
            <a:pPr algn="just">
              <a:buFont typeface="+mj-lt"/>
              <a:buAutoNum type="arabicPeriod"/>
            </a:pPr>
            <a:r>
              <a:rPr lang="en-US" b="0" i="0" dirty="0">
                <a:solidFill>
                  <a:srgbClr val="000000"/>
                </a:solidFill>
                <a:effectLst/>
                <a:latin typeface="inter-regular"/>
              </a:rPr>
              <a:t>SQL OR operator</a:t>
            </a:r>
          </a:p>
          <a:p>
            <a:pPr algn="just">
              <a:buFont typeface="+mj-lt"/>
              <a:buAutoNum type="arabicPeriod"/>
            </a:pPr>
            <a:r>
              <a:rPr lang="en-US" b="0" i="0" dirty="0">
                <a:solidFill>
                  <a:srgbClr val="000000"/>
                </a:solidFill>
                <a:effectLst/>
                <a:latin typeface="inter-regular"/>
              </a:rPr>
              <a:t>SQL BETWEEN operator</a:t>
            </a:r>
          </a:p>
          <a:p>
            <a:pPr algn="just">
              <a:buFont typeface="+mj-lt"/>
              <a:buAutoNum type="arabicPeriod"/>
            </a:pPr>
            <a:r>
              <a:rPr lang="en-US" b="0" i="0" dirty="0">
                <a:solidFill>
                  <a:srgbClr val="000000"/>
                </a:solidFill>
                <a:effectLst/>
                <a:latin typeface="inter-regular"/>
              </a:rPr>
              <a:t>SQL IN operator</a:t>
            </a:r>
          </a:p>
          <a:p>
            <a:pPr algn="just">
              <a:buFont typeface="+mj-lt"/>
              <a:buAutoNum type="arabicPeriod"/>
            </a:pPr>
            <a:r>
              <a:rPr lang="en-US" b="0" i="0" dirty="0">
                <a:solidFill>
                  <a:srgbClr val="000000"/>
                </a:solidFill>
                <a:effectLst/>
                <a:latin typeface="inter-regular"/>
              </a:rPr>
              <a:t>SQL NOT operator</a:t>
            </a:r>
          </a:p>
          <a:p>
            <a:pPr algn="just">
              <a:buFont typeface="+mj-lt"/>
              <a:buAutoNum type="arabicPeriod"/>
            </a:pPr>
            <a:r>
              <a:rPr lang="en-US" b="0" i="0" dirty="0">
                <a:solidFill>
                  <a:srgbClr val="000000"/>
                </a:solidFill>
                <a:effectLst/>
                <a:latin typeface="inter-regular"/>
              </a:rPr>
              <a:t>SQL ANY operator</a:t>
            </a:r>
          </a:p>
          <a:p>
            <a:pPr algn="just">
              <a:buFont typeface="+mj-lt"/>
              <a:buAutoNum type="arabicPeriod"/>
            </a:pPr>
            <a:r>
              <a:rPr lang="en-US" b="0" i="0" dirty="0">
                <a:solidFill>
                  <a:srgbClr val="000000"/>
                </a:solidFill>
                <a:effectLst/>
                <a:latin typeface="inter-regular"/>
              </a:rPr>
              <a:t>SQL LIKE operator</a:t>
            </a:r>
          </a:p>
          <a:p>
            <a:endParaRPr lang="en-IN" dirty="0"/>
          </a:p>
        </p:txBody>
      </p:sp>
    </p:spTree>
    <p:extLst>
      <p:ext uri="{BB962C8B-B14F-4D97-AF65-F5344CB8AC3E}">
        <p14:creationId xmlns:p14="http://schemas.microsoft.com/office/powerpoint/2010/main" val="1761578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A41136-8E8B-CAD2-8BE3-1D9F0E87264A}"/>
              </a:ext>
            </a:extLst>
          </p:cNvPr>
          <p:cNvSpPr>
            <a:spLocks noGrp="1"/>
          </p:cNvSpPr>
          <p:nvPr>
            <p:ph type="title"/>
          </p:nvPr>
        </p:nvSpPr>
        <p:spPr/>
        <p:txBody>
          <a:bodyPr/>
          <a:lstStyle/>
          <a:p>
            <a:r>
              <a:rPr lang="en-IN" b="0" i="0" dirty="0">
                <a:solidFill>
                  <a:srgbClr val="610B4B"/>
                </a:solidFill>
                <a:effectLst/>
                <a:latin typeface="erdana"/>
              </a:rPr>
              <a:t>SQL ALL Operator</a:t>
            </a:r>
            <a:endParaRPr lang="en-IN" dirty="0"/>
          </a:p>
        </p:txBody>
      </p:sp>
      <p:sp>
        <p:nvSpPr>
          <p:cNvPr id="3" name="Content Placeholder 2">
            <a:extLst>
              <a:ext uri="{FF2B5EF4-FFF2-40B4-BE49-F238E27FC236}">
                <a16:creationId xmlns:a16="http://schemas.microsoft.com/office/drawing/2014/main" xmlns="" id="{FCE880BD-8E56-2348-3D34-3C13C0CC5826}"/>
              </a:ext>
            </a:extLst>
          </p:cNvPr>
          <p:cNvSpPr>
            <a:spLocks noGrp="1"/>
          </p:cNvSpPr>
          <p:nvPr>
            <p:ph idx="1"/>
          </p:nvPr>
        </p:nvSpPr>
        <p:spPr/>
        <p:txBody>
          <a:bodyPr/>
          <a:lstStyle/>
          <a:p>
            <a:r>
              <a:rPr lang="en-US" dirty="0"/>
              <a:t>The ALL operator in SQL compares the specified value to all the values of a column from the sub-query in the SQL database.</a:t>
            </a:r>
          </a:p>
          <a:p>
            <a:endParaRPr lang="en-US" dirty="0"/>
          </a:p>
          <a:p>
            <a:r>
              <a:rPr lang="en-US" dirty="0"/>
              <a:t>This operator is always used with the following statement:</a:t>
            </a:r>
          </a:p>
          <a:p>
            <a:endParaRPr lang="en-US" dirty="0"/>
          </a:p>
          <a:p>
            <a:r>
              <a:rPr lang="en-US" dirty="0"/>
              <a:t>SELECT,</a:t>
            </a:r>
          </a:p>
          <a:p>
            <a:r>
              <a:rPr lang="en-US" dirty="0"/>
              <a:t>HAVING, and</a:t>
            </a:r>
          </a:p>
          <a:p>
            <a:r>
              <a:rPr lang="en-US" dirty="0"/>
              <a:t>WHERE.</a:t>
            </a:r>
            <a:endParaRPr lang="en-IN" dirty="0"/>
          </a:p>
        </p:txBody>
      </p:sp>
    </p:spTree>
    <p:extLst>
      <p:ext uri="{BB962C8B-B14F-4D97-AF65-F5344CB8AC3E}">
        <p14:creationId xmlns:p14="http://schemas.microsoft.com/office/powerpoint/2010/main" val="1084018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47F9F499-61FF-97AF-2E03-828A8B361270}"/>
              </a:ext>
            </a:extLst>
          </p:cNvPr>
          <p:cNvPicPr>
            <a:picLocks noGrp="1" noChangeAspect="1"/>
          </p:cNvPicPr>
          <p:nvPr>
            <p:ph idx="1"/>
          </p:nvPr>
        </p:nvPicPr>
        <p:blipFill>
          <a:blip r:embed="rId2"/>
          <a:stretch>
            <a:fillRect/>
          </a:stretch>
        </p:blipFill>
        <p:spPr>
          <a:xfrm>
            <a:off x="368444" y="331788"/>
            <a:ext cx="9185459" cy="5508817"/>
          </a:xfrm>
        </p:spPr>
      </p:pic>
    </p:spTree>
    <p:extLst>
      <p:ext uri="{BB962C8B-B14F-4D97-AF65-F5344CB8AC3E}">
        <p14:creationId xmlns:p14="http://schemas.microsoft.com/office/powerpoint/2010/main" val="513630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5AB899-226D-E620-D6A0-CF792044831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069DFB90-8066-0276-5D06-273FB3473452}"/>
              </a:ext>
            </a:extLst>
          </p:cNvPr>
          <p:cNvSpPr>
            <a:spLocks noGrp="1"/>
          </p:cNvSpPr>
          <p:nvPr>
            <p:ph idx="1"/>
          </p:nvPr>
        </p:nvSpPr>
        <p:spPr>
          <a:xfrm>
            <a:off x="677333" y="2160589"/>
            <a:ext cx="10263935" cy="3880773"/>
          </a:xfrm>
        </p:spPr>
        <p:txBody>
          <a:bodyPr>
            <a:normAutofit/>
          </a:bodyPr>
          <a:lstStyle/>
          <a:p>
            <a:r>
              <a:rPr lang="en-US" sz="2800" b="0" i="0" dirty="0">
                <a:solidFill>
                  <a:srgbClr val="000000"/>
                </a:solidFill>
                <a:effectLst/>
                <a:latin typeface="inter-regular"/>
              </a:rPr>
              <a:t>SELECT </a:t>
            </a:r>
            <a:r>
              <a:rPr lang="en-US" sz="2800" b="0" i="0" dirty="0" err="1">
                <a:solidFill>
                  <a:srgbClr val="000000"/>
                </a:solidFill>
                <a:effectLst/>
                <a:latin typeface="inter-regular"/>
              </a:rPr>
              <a:t>Emp_Id</a:t>
            </a:r>
            <a:r>
              <a:rPr lang="en-US" sz="2800" b="0" i="0" dirty="0">
                <a:solidFill>
                  <a:srgbClr val="000000"/>
                </a:solidFill>
                <a:effectLst/>
                <a:latin typeface="inter-regular"/>
              </a:rPr>
              <a:t>, </a:t>
            </a:r>
            <a:r>
              <a:rPr lang="en-US" sz="2800" b="0" i="0" dirty="0" err="1">
                <a:solidFill>
                  <a:srgbClr val="000000"/>
                </a:solidFill>
                <a:effectLst/>
                <a:latin typeface="inter-regular"/>
              </a:rPr>
              <a:t>Emp_Name</a:t>
            </a:r>
            <a:r>
              <a:rPr lang="en-US" sz="2800" b="0" i="0" dirty="0">
                <a:solidFill>
                  <a:srgbClr val="000000"/>
                </a:solidFill>
                <a:effectLst/>
                <a:latin typeface="inter-regular"/>
              </a:rPr>
              <a:t> FROM </a:t>
            </a:r>
            <a:r>
              <a:rPr lang="en-US" sz="2800" b="0" i="0" dirty="0" err="1">
                <a:solidFill>
                  <a:srgbClr val="000000"/>
                </a:solidFill>
                <a:effectLst/>
                <a:latin typeface="inter-regular"/>
              </a:rPr>
              <a:t>Employee_details</a:t>
            </a:r>
            <a:r>
              <a:rPr lang="en-US" sz="2800" b="0" i="0" dirty="0">
                <a:solidFill>
                  <a:srgbClr val="000000"/>
                </a:solidFill>
                <a:effectLst/>
                <a:latin typeface="inter-regular"/>
              </a:rPr>
              <a:t> WHERE </a:t>
            </a:r>
            <a:r>
              <a:rPr lang="en-US" sz="2800" b="0" i="0" dirty="0" err="1">
                <a:solidFill>
                  <a:srgbClr val="000000"/>
                </a:solidFill>
                <a:effectLst/>
                <a:latin typeface="inter-regular"/>
              </a:rPr>
              <a:t>Emp_Salary</a:t>
            </a:r>
            <a:r>
              <a:rPr lang="en-US" sz="2800" b="0" i="0" dirty="0">
                <a:solidFill>
                  <a:srgbClr val="000000"/>
                </a:solidFill>
                <a:effectLst/>
                <a:latin typeface="inter-regular"/>
              </a:rPr>
              <a:t> </a:t>
            </a:r>
            <a:r>
              <a:rPr lang="en-US" sz="2800" b="1" i="0" dirty="0">
                <a:solidFill>
                  <a:srgbClr val="006699"/>
                </a:solidFill>
                <a:effectLst/>
                <a:latin typeface="inter-regular"/>
              </a:rPr>
              <a:t>&gt;</a:t>
            </a:r>
            <a:r>
              <a:rPr lang="en-US" sz="2800" b="0" i="0" dirty="0">
                <a:solidFill>
                  <a:srgbClr val="000000"/>
                </a:solidFill>
                <a:effectLst/>
                <a:latin typeface="inter-regular"/>
              </a:rPr>
              <a:t> ALL ( SELECT </a:t>
            </a:r>
            <a:r>
              <a:rPr lang="en-US" sz="2800" b="0" i="0" dirty="0" err="1">
                <a:solidFill>
                  <a:srgbClr val="000000"/>
                </a:solidFill>
                <a:effectLst/>
                <a:latin typeface="inter-regular"/>
              </a:rPr>
              <a:t>Emp_Salary</a:t>
            </a:r>
            <a:r>
              <a:rPr lang="en-US" sz="2800" b="0" i="0" dirty="0">
                <a:solidFill>
                  <a:srgbClr val="000000"/>
                </a:solidFill>
                <a:effectLst/>
                <a:latin typeface="inter-regular"/>
              </a:rPr>
              <a:t> FROM  </a:t>
            </a:r>
            <a:r>
              <a:rPr lang="en-US" sz="2800" b="0" i="0" dirty="0" err="1">
                <a:solidFill>
                  <a:srgbClr val="000000"/>
                </a:solidFill>
                <a:effectLst/>
                <a:latin typeface="inter-regular"/>
              </a:rPr>
              <a:t>Employee_details</a:t>
            </a:r>
            <a:r>
              <a:rPr lang="en-US" sz="2800" b="0" i="0" dirty="0">
                <a:solidFill>
                  <a:srgbClr val="000000"/>
                </a:solidFill>
                <a:effectLst/>
                <a:latin typeface="inter-regular"/>
              </a:rPr>
              <a:t> WHERE </a:t>
            </a:r>
            <a:r>
              <a:rPr lang="en-US" sz="2800" b="0" i="0" dirty="0" err="1">
                <a:solidFill>
                  <a:srgbClr val="FF0000"/>
                </a:solidFill>
                <a:effectLst/>
                <a:latin typeface="inter-regular"/>
              </a:rPr>
              <a:t>Emp_City</a:t>
            </a:r>
            <a:r>
              <a:rPr lang="en-US" sz="2800" b="0" i="0" dirty="0">
                <a:solidFill>
                  <a:srgbClr val="000000"/>
                </a:solidFill>
                <a:effectLst/>
                <a:latin typeface="inter-regular"/>
              </a:rPr>
              <a:t> = </a:t>
            </a:r>
            <a:r>
              <a:rPr lang="en-US" sz="2800" b="0" i="0" dirty="0">
                <a:solidFill>
                  <a:srgbClr val="0000FF"/>
                </a:solidFill>
                <a:effectLst/>
                <a:latin typeface="inter-regular"/>
              </a:rPr>
              <a:t>Jaipur</a:t>
            </a:r>
            <a:r>
              <a:rPr lang="en-US" sz="2800" b="0" i="0" dirty="0">
                <a:solidFill>
                  <a:srgbClr val="000000"/>
                </a:solidFill>
                <a:effectLst/>
                <a:latin typeface="inter-regular"/>
              </a:rPr>
              <a:t>)</a:t>
            </a:r>
            <a:endParaRPr lang="en-IN" sz="2800" dirty="0"/>
          </a:p>
        </p:txBody>
      </p:sp>
    </p:spTree>
    <p:extLst>
      <p:ext uri="{BB962C8B-B14F-4D97-AF65-F5344CB8AC3E}">
        <p14:creationId xmlns:p14="http://schemas.microsoft.com/office/powerpoint/2010/main" val="2227387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90D6FC-0940-3B19-6F4F-789ABD09F854}"/>
              </a:ext>
            </a:extLst>
          </p:cNvPr>
          <p:cNvSpPr>
            <a:spLocks noGrp="1"/>
          </p:cNvSpPr>
          <p:nvPr>
            <p:ph type="title"/>
          </p:nvPr>
        </p:nvSpPr>
        <p:spPr/>
        <p:txBody>
          <a:bodyPr/>
          <a:lstStyle/>
          <a:p>
            <a:r>
              <a:rPr lang="en-US" dirty="0"/>
              <a:t>Relational data model</a:t>
            </a:r>
            <a:endParaRPr lang="en-IN" dirty="0"/>
          </a:p>
        </p:txBody>
      </p:sp>
      <p:sp>
        <p:nvSpPr>
          <p:cNvPr id="3" name="Content Placeholder 2">
            <a:extLst>
              <a:ext uri="{FF2B5EF4-FFF2-40B4-BE49-F238E27FC236}">
                <a16:creationId xmlns:a16="http://schemas.microsoft.com/office/drawing/2014/main" xmlns="" id="{342BF7B6-A99E-BFA5-18A8-B46BFB30DB4A}"/>
              </a:ext>
            </a:extLst>
          </p:cNvPr>
          <p:cNvSpPr>
            <a:spLocks noGrp="1"/>
          </p:cNvSpPr>
          <p:nvPr>
            <p:ph idx="1"/>
          </p:nvPr>
        </p:nvSpPr>
        <p:spPr>
          <a:xfrm>
            <a:off x="677334" y="2160589"/>
            <a:ext cx="6667363" cy="3880773"/>
          </a:xfrm>
        </p:spPr>
        <p:txBody>
          <a:bodyPr/>
          <a:lstStyle/>
          <a:p>
            <a:r>
              <a:rPr lang="en-US" dirty="0"/>
              <a:t>E.F. Codd proposed the relational Model to model data in the form of relations or tables. After designing the conceptual model of the Database using ER diagram, we need to convert the conceptual model into a relational model which can be implemented using any RDBMS language like Oracle SQL, MySQL, etc.</a:t>
            </a:r>
          </a:p>
          <a:p>
            <a:r>
              <a:rPr lang="en-US" dirty="0"/>
              <a:t>The relational model represents how data is stored in Relational Databases. A relational database consists of a collection of tables, each of which is assigned a unique name. Consider a relation STUDENT with attributes ROLL_NO, NAME, ADDRESS, PHONE, and AGE shown in the table. </a:t>
            </a:r>
            <a:endParaRPr lang="en-IN" dirty="0"/>
          </a:p>
        </p:txBody>
      </p:sp>
      <p:pic>
        <p:nvPicPr>
          <p:cNvPr id="7" name="Picture 6">
            <a:extLst>
              <a:ext uri="{FF2B5EF4-FFF2-40B4-BE49-F238E27FC236}">
                <a16:creationId xmlns:a16="http://schemas.microsoft.com/office/drawing/2014/main" xmlns="" id="{80806D68-9E7E-D39C-1D9F-9C71E0271C4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285566" y="2637503"/>
            <a:ext cx="4229100" cy="2438400"/>
          </a:xfrm>
          <a:prstGeom prst="rect">
            <a:avLst/>
          </a:prstGeom>
        </p:spPr>
      </p:pic>
    </p:spTree>
    <p:extLst>
      <p:ext uri="{BB962C8B-B14F-4D97-AF65-F5344CB8AC3E}">
        <p14:creationId xmlns:p14="http://schemas.microsoft.com/office/powerpoint/2010/main" val="1006797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0F4FC6-0A69-2303-EC19-9159B4EE2BF6}"/>
              </a:ext>
            </a:extLst>
          </p:cNvPr>
          <p:cNvSpPr>
            <a:spLocks noGrp="1"/>
          </p:cNvSpPr>
          <p:nvPr>
            <p:ph type="title"/>
          </p:nvPr>
        </p:nvSpPr>
        <p:spPr/>
        <p:txBody>
          <a:bodyPr/>
          <a:lstStyle/>
          <a:p>
            <a:r>
              <a:rPr lang="en-IN" b="0" i="0" dirty="0">
                <a:solidFill>
                  <a:srgbClr val="610B4B"/>
                </a:solidFill>
                <a:effectLst/>
                <a:latin typeface="erdana"/>
              </a:rPr>
              <a:t>SQL BETWEEN Operator</a:t>
            </a:r>
            <a:endParaRPr lang="en-IN" dirty="0"/>
          </a:p>
        </p:txBody>
      </p:sp>
      <p:sp>
        <p:nvSpPr>
          <p:cNvPr id="3" name="Content Placeholder 2">
            <a:extLst>
              <a:ext uri="{FF2B5EF4-FFF2-40B4-BE49-F238E27FC236}">
                <a16:creationId xmlns:a16="http://schemas.microsoft.com/office/drawing/2014/main" xmlns="" id="{75D74A88-5694-D9C3-A7BC-1A6338C55422}"/>
              </a:ext>
            </a:extLst>
          </p:cNvPr>
          <p:cNvSpPr>
            <a:spLocks noGrp="1"/>
          </p:cNvSpPr>
          <p:nvPr>
            <p:ph idx="1"/>
          </p:nvPr>
        </p:nvSpPr>
        <p:spPr>
          <a:xfrm>
            <a:off x="677334" y="2160589"/>
            <a:ext cx="9444128" cy="4087811"/>
          </a:xfrm>
        </p:spPr>
        <p:txBody>
          <a:bodyPr/>
          <a:lstStyle/>
          <a:p>
            <a:pPr algn="just"/>
            <a:r>
              <a:rPr lang="en-US" sz="2000" b="0" i="0" dirty="0">
                <a:solidFill>
                  <a:srgbClr val="333333"/>
                </a:solidFill>
                <a:effectLst/>
                <a:latin typeface="inter-regular"/>
              </a:rPr>
              <a:t>The </a:t>
            </a:r>
            <a:r>
              <a:rPr lang="en-US" sz="2000" b="1" i="0" dirty="0">
                <a:solidFill>
                  <a:srgbClr val="333333"/>
                </a:solidFill>
                <a:effectLst/>
                <a:latin typeface="inter-bold"/>
              </a:rPr>
              <a:t>BETWEEN operator</a:t>
            </a:r>
            <a:r>
              <a:rPr lang="en-US" sz="2000" b="0" i="0" dirty="0">
                <a:solidFill>
                  <a:srgbClr val="333333"/>
                </a:solidFill>
                <a:effectLst/>
                <a:latin typeface="inter-regular"/>
              </a:rPr>
              <a:t> in SQL shows the record within the range mentioned in the SQL query. This operator operates on the numbers, characters, and date/time operands.</a:t>
            </a:r>
          </a:p>
          <a:p>
            <a:pPr algn="just"/>
            <a:r>
              <a:rPr lang="en-US" sz="2000" b="0" i="0" dirty="0">
                <a:solidFill>
                  <a:srgbClr val="333333"/>
                </a:solidFill>
                <a:effectLst/>
                <a:latin typeface="inter-regular"/>
              </a:rPr>
              <a:t>If there is no value in the given range, then this operator shows NULL value.</a:t>
            </a:r>
          </a:p>
          <a:p>
            <a:pPr algn="just">
              <a:buFont typeface="Arial" panose="020B0604020202020204" pitchFamily="34" charset="0"/>
              <a:buChar char="•"/>
            </a:pPr>
            <a:r>
              <a:rPr lang="en-US" sz="2000" b="0" i="0" dirty="0">
                <a:solidFill>
                  <a:srgbClr val="000000"/>
                </a:solidFill>
                <a:effectLst/>
                <a:latin typeface="inter-regular"/>
              </a:rPr>
              <a:t>Suppose, we want to access all the information of those employees from the </a:t>
            </a:r>
            <a:r>
              <a:rPr lang="en-US" sz="2000" b="1" i="0" dirty="0" err="1">
                <a:solidFill>
                  <a:srgbClr val="000000"/>
                </a:solidFill>
                <a:effectLst/>
                <a:latin typeface="inter-bold"/>
              </a:rPr>
              <a:t>Employee_details</a:t>
            </a:r>
            <a:r>
              <a:rPr lang="en-US" sz="2000" b="0" i="0" dirty="0">
                <a:solidFill>
                  <a:srgbClr val="000000"/>
                </a:solidFill>
                <a:effectLst/>
                <a:latin typeface="inter-regular"/>
              </a:rPr>
              <a:t> table who is having salaries between 20000 and 40000. For this, we have to write the following query in SQL:</a:t>
            </a:r>
          </a:p>
          <a:p>
            <a:pPr algn="just">
              <a:buFont typeface="+mj-lt"/>
              <a:buAutoNum type="arabicPeriod"/>
            </a:pPr>
            <a:r>
              <a:rPr lang="en-US" sz="2000" b="0" i="0" dirty="0">
                <a:solidFill>
                  <a:srgbClr val="FF0000"/>
                </a:solidFill>
                <a:effectLst/>
                <a:latin typeface="inter-regular"/>
              </a:rPr>
              <a:t>SELECT * FROM </a:t>
            </a:r>
            <a:r>
              <a:rPr lang="en-US" sz="2000" b="0" i="0" dirty="0" err="1">
                <a:solidFill>
                  <a:srgbClr val="FF0000"/>
                </a:solidFill>
                <a:effectLst/>
                <a:latin typeface="inter-regular"/>
              </a:rPr>
              <a:t>Employee_details</a:t>
            </a:r>
            <a:r>
              <a:rPr lang="en-US" sz="2000" b="0" i="0" dirty="0">
                <a:solidFill>
                  <a:srgbClr val="FF0000"/>
                </a:solidFill>
                <a:effectLst/>
                <a:latin typeface="inter-regular"/>
              </a:rPr>
              <a:t> WHERE </a:t>
            </a:r>
            <a:r>
              <a:rPr lang="en-US" sz="2000" b="0" i="0" dirty="0" err="1">
                <a:solidFill>
                  <a:srgbClr val="FF0000"/>
                </a:solidFill>
                <a:effectLst/>
                <a:latin typeface="inter-regular"/>
              </a:rPr>
              <a:t>Emp_Salary</a:t>
            </a:r>
            <a:r>
              <a:rPr lang="en-US" sz="2000" b="0" i="0" dirty="0">
                <a:solidFill>
                  <a:srgbClr val="FF0000"/>
                </a:solidFill>
                <a:effectLst/>
                <a:latin typeface="inter-regular"/>
              </a:rPr>
              <a:t> BETWEEN 30000 AND 45000;  </a:t>
            </a:r>
            <a:r>
              <a:rPr lang="en-US" sz="2000" b="0" i="0" dirty="0">
                <a:solidFill>
                  <a:srgbClr val="000000"/>
                </a:solidFill>
                <a:effectLst/>
                <a:latin typeface="inter-regular"/>
              </a:rPr>
              <a:t> </a:t>
            </a:r>
          </a:p>
          <a:p>
            <a:endParaRPr lang="en-IN" dirty="0"/>
          </a:p>
        </p:txBody>
      </p:sp>
    </p:spTree>
    <p:extLst>
      <p:ext uri="{BB962C8B-B14F-4D97-AF65-F5344CB8AC3E}">
        <p14:creationId xmlns:p14="http://schemas.microsoft.com/office/powerpoint/2010/main" val="2778262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B70D92-0144-C798-314D-56B504D03A46}"/>
              </a:ext>
            </a:extLst>
          </p:cNvPr>
          <p:cNvSpPr>
            <a:spLocks noGrp="1"/>
          </p:cNvSpPr>
          <p:nvPr>
            <p:ph type="title"/>
          </p:nvPr>
        </p:nvSpPr>
        <p:spPr/>
        <p:txBody>
          <a:bodyPr/>
          <a:lstStyle/>
          <a:p>
            <a:r>
              <a:rPr lang="en-IN" b="0" i="0" dirty="0">
                <a:solidFill>
                  <a:srgbClr val="610B4B"/>
                </a:solidFill>
                <a:effectLst/>
                <a:latin typeface="erdana"/>
              </a:rPr>
              <a:t>SQL IN Operator</a:t>
            </a:r>
            <a:endParaRPr lang="en-IN" dirty="0"/>
          </a:p>
        </p:txBody>
      </p:sp>
      <p:sp>
        <p:nvSpPr>
          <p:cNvPr id="3" name="Content Placeholder 2">
            <a:extLst>
              <a:ext uri="{FF2B5EF4-FFF2-40B4-BE49-F238E27FC236}">
                <a16:creationId xmlns:a16="http://schemas.microsoft.com/office/drawing/2014/main" xmlns="" id="{41F51DEC-B075-D8ED-4382-D45FD51B2E81}"/>
              </a:ext>
            </a:extLst>
          </p:cNvPr>
          <p:cNvSpPr>
            <a:spLocks noGrp="1"/>
          </p:cNvSpPr>
          <p:nvPr>
            <p:ph idx="1"/>
          </p:nvPr>
        </p:nvSpPr>
        <p:spPr/>
        <p:txBody>
          <a:bodyPr/>
          <a:lstStyle/>
          <a:p>
            <a:pPr algn="just"/>
            <a:r>
              <a:rPr lang="en-US" b="0" i="0" dirty="0">
                <a:solidFill>
                  <a:srgbClr val="333333"/>
                </a:solidFill>
                <a:effectLst/>
                <a:latin typeface="inter-regular"/>
              </a:rPr>
              <a:t>The </a:t>
            </a:r>
            <a:r>
              <a:rPr lang="en-US" b="1" i="0" dirty="0">
                <a:solidFill>
                  <a:srgbClr val="333333"/>
                </a:solidFill>
                <a:effectLst/>
                <a:latin typeface="inter-bold"/>
              </a:rPr>
              <a:t>IN operator</a:t>
            </a:r>
            <a:r>
              <a:rPr lang="en-US" b="0" i="0" dirty="0">
                <a:solidFill>
                  <a:srgbClr val="333333"/>
                </a:solidFill>
                <a:effectLst/>
                <a:latin typeface="inter-regular"/>
              </a:rPr>
              <a:t> in SQL allows database users to specify two or more values in a WHERE clause. This logical operator minimizes the requirement of multiple OR conditions.</a:t>
            </a:r>
          </a:p>
          <a:p>
            <a:pPr algn="just"/>
            <a:r>
              <a:rPr lang="en-US" b="0" i="0" dirty="0">
                <a:solidFill>
                  <a:srgbClr val="333333"/>
                </a:solidFill>
                <a:effectLst/>
                <a:latin typeface="inter-regular"/>
              </a:rPr>
              <a:t>This operator makes the query easier to learn and understand. This operator returns those rows whose values match with any value of the given list.</a:t>
            </a:r>
          </a:p>
          <a:p>
            <a:pPr algn="just">
              <a:buFont typeface="Arial" panose="020B0604020202020204" pitchFamily="34" charset="0"/>
              <a:buChar char="•"/>
            </a:pPr>
            <a:r>
              <a:rPr lang="en-US" b="0" i="0" dirty="0">
                <a:solidFill>
                  <a:srgbClr val="000000"/>
                </a:solidFill>
                <a:effectLst/>
                <a:latin typeface="inter-regular"/>
              </a:rPr>
              <a:t>Suppose, we want to show all the information of those employees from the </a:t>
            </a:r>
            <a:r>
              <a:rPr lang="en-US" b="1" i="0" dirty="0" err="1">
                <a:solidFill>
                  <a:srgbClr val="000000"/>
                </a:solidFill>
                <a:effectLst/>
                <a:latin typeface="inter-bold"/>
              </a:rPr>
              <a:t>Employee_details</a:t>
            </a:r>
            <a:r>
              <a:rPr lang="en-US" b="0" i="0" dirty="0">
                <a:solidFill>
                  <a:srgbClr val="000000"/>
                </a:solidFill>
                <a:effectLst/>
                <a:latin typeface="inter-regular"/>
              </a:rPr>
              <a:t> table whose </a:t>
            </a:r>
            <a:r>
              <a:rPr lang="en-US" b="1" i="0" dirty="0">
                <a:solidFill>
                  <a:srgbClr val="000000"/>
                </a:solidFill>
                <a:effectLst/>
                <a:latin typeface="inter-bold"/>
              </a:rPr>
              <a:t>Employee Id</a:t>
            </a:r>
            <a:r>
              <a:rPr lang="en-US" b="0" i="0" dirty="0">
                <a:solidFill>
                  <a:srgbClr val="000000"/>
                </a:solidFill>
                <a:effectLst/>
                <a:latin typeface="inter-regular"/>
              </a:rPr>
              <a:t> is 202, 204, and 205. For this, we have to write the following query in SQL:</a:t>
            </a:r>
          </a:p>
          <a:p>
            <a:pPr algn="just">
              <a:buFont typeface="+mj-lt"/>
              <a:buAutoNum type="arabicPeriod"/>
            </a:pPr>
            <a:r>
              <a:rPr lang="en-US" b="0" i="0" dirty="0">
                <a:solidFill>
                  <a:srgbClr val="FF0000"/>
                </a:solidFill>
                <a:effectLst/>
                <a:latin typeface="inter-regular"/>
              </a:rPr>
              <a:t>SELECT * FROM </a:t>
            </a:r>
            <a:r>
              <a:rPr lang="en-US" b="0" i="0" dirty="0" err="1">
                <a:solidFill>
                  <a:srgbClr val="FF0000"/>
                </a:solidFill>
                <a:effectLst/>
                <a:latin typeface="inter-regular"/>
              </a:rPr>
              <a:t>Employee_details</a:t>
            </a:r>
            <a:r>
              <a:rPr lang="en-US" b="0" i="0" dirty="0">
                <a:solidFill>
                  <a:srgbClr val="FF0000"/>
                </a:solidFill>
                <a:effectLst/>
                <a:latin typeface="inter-regular"/>
              </a:rPr>
              <a:t> WHERE </a:t>
            </a:r>
            <a:r>
              <a:rPr lang="en-US" b="0" i="0" dirty="0" err="1">
                <a:solidFill>
                  <a:srgbClr val="FF0000"/>
                </a:solidFill>
                <a:effectLst/>
                <a:latin typeface="inter-regular"/>
              </a:rPr>
              <a:t>Emp_Id</a:t>
            </a:r>
            <a:r>
              <a:rPr lang="en-US" b="0" i="0" dirty="0">
                <a:solidFill>
                  <a:srgbClr val="FF0000"/>
                </a:solidFill>
                <a:effectLst/>
                <a:latin typeface="inter-regular"/>
              </a:rPr>
              <a:t> IN (202, 204, 205);  </a:t>
            </a:r>
          </a:p>
          <a:p>
            <a:endParaRPr lang="en-IN" dirty="0"/>
          </a:p>
        </p:txBody>
      </p:sp>
    </p:spTree>
    <p:extLst>
      <p:ext uri="{BB962C8B-B14F-4D97-AF65-F5344CB8AC3E}">
        <p14:creationId xmlns:p14="http://schemas.microsoft.com/office/powerpoint/2010/main" val="2256066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3C4B0F-A6E9-4139-D9DD-8995FD9A99B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2641228A-AE14-894E-23C5-9702224C4D19}"/>
              </a:ext>
            </a:extLst>
          </p:cNvPr>
          <p:cNvSpPr>
            <a:spLocks noGrp="1"/>
          </p:cNvSpPr>
          <p:nvPr>
            <p:ph idx="1"/>
          </p:nvPr>
        </p:nvSpPr>
        <p:spPr/>
        <p:txBody>
          <a:bodyPr/>
          <a:lstStyle/>
          <a:p>
            <a:pPr algn="just">
              <a:buFont typeface="Arial" panose="020B0604020202020204" pitchFamily="34" charset="0"/>
              <a:buChar char="•"/>
            </a:pPr>
            <a:r>
              <a:rPr lang="en-US" sz="2000" b="0" i="0" dirty="0">
                <a:solidFill>
                  <a:srgbClr val="000000"/>
                </a:solidFill>
                <a:effectLst/>
                <a:latin typeface="inter-regular"/>
              </a:rPr>
              <a:t>Suppose, we want to show all the information of those employees from the </a:t>
            </a:r>
            <a:r>
              <a:rPr lang="en-US" sz="2000" b="1" i="0" dirty="0" err="1">
                <a:solidFill>
                  <a:srgbClr val="000000"/>
                </a:solidFill>
                <a:effectLst/>
                <a:latin typeface="inter-bold"/>
              </a:rPr>
              <a:t>Employee_details</a:t>
            </a:r>
            <a:r>
              <a:rPr lang="en-US" sz="2000" b="0" i="0" dirty="0">
                <a:solidFill>
                  <a:srgbClr val="000000"/>
                </a:solidFill>
                <a:effectLst/>
                <a:latin typeface="inter-regular"/>
              </a:rPr>
              <a:t> table whose </a:t>
            </a:r>
            <a:r>
              <a:rPr lang="en-US" sz="2000" b="1" i="0" dirty="0">
                <a:solidFill>
                  <a:srgbClr val="000000"/>
                </a:solidFill>
                <a:effectLst/>
                <a:latin typeface="inter-bold"/>
              </a:rPr>
              <a:t>Employee Id</a:t>
            </a:r>
            <a:r>
              <a:rPr lang="en-US" sz="2000" b="0" i="0" dirty="0">
                <a:solidFill>
                  <a:srgbClr val="000000"/>
                </a:solidFill>
                <a:effectLst/>
                <a:latin typeface="inter-regular"/>
              </a:rPr>
              <a:t> is not equal to 202 and 205. For this, we have to write the following query in SQL:</a:t>
            </a:r>
          </a:p>
          <a:p>
            <a:pPr algn="just">
              <a:buFont typeface="+mj-lt"/>
              <a:buAutoNum type="arabicPeriod"/>
            </a:pPr>
            <a:r>
              <a:rPr lang="en-US" sz="2000" b="0" i="0" dirty="0">
                <a:solidFill>
                  <a:srgbClr val="FF0000"/>
                </a:solidFill>
                <a:effectLst/>
                <a:latin typeface="inter-regular"/>
              </a:rPr>
              <a:t>SELECT * FROM </a:t>
            </a:r>
            <a:r>
              <a:rPr lang="en-US" sz="2000" b="0" i="0" dirty="0" err="1">
                <a:solidFill>
                  <a:srgbClr val="FF0000"/>
                </a:solidFill>
                <a:effectLst/>
                <a:latin typeface="inter-regular"/>
              </a:rPr>
              <a:t>Employee_details</a:t>
            </a:r>
            <a:r>
              <a:rPr lang="en-US" sz="2000" b="0" i="0" dirty="0">
                <a:solidFill>
                  <a:srgbClr val="FF0000"/>
                </a:solidFill>
                <a:effectLst/>
                <a:latin typeface="inter-regular"/>
              </a:rPr>
              <a:t> WHERE </a:t>
            </a:r>
            <a:r>
              <a:rPr lang="en-US" sz="2000" b="0" i="0" dirty="0" err="1">
                <a:solidFill>
                  <a:srgbClr val="FF0000"/>
                </a:solidFill>
                <a:effectLst/>
                <a:latin typeface="inter-regular"/>
              </a:rPr>
              <a:t>Emp_Id</a:t>
            </a:r>
            <a:r>
              <a:rPr lang="en-US" sz="2000" b="0" i="0" dirty="0">
                <a:solidFill>
                  <a:srgbClr val="FF0000"/>
                </a:solidFill>
                <a:effectLst/>
                <a:latin typeface="inter-regular"/>
              </a:rPr>
              <a:t> NOT IN (202,205);  </a:t>
            </a:r>
          </a:p>
          <a:p>
            <a:endParaRPr lang="en-IN" dirty="0"/>
          </a:p>
        </p:txBody>
      </p:sp>
    </p:spTree>
    <p:extLst>
      <p:ext uri="{BB962C8B-B14F-4D97-AF65-F5344CB8AC3E}">
        <p14:creationId xmlns:p14="http://schemas.microsoft.com/office/powerpoint/2010/main" val="2080262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28F36E-B014-0765-ABE8-D4A2ADCD92CE}"/>
              </a:ext>
            </a:extLst>
          </p:cNvPr>
          <p:cNvSpPr>
            <a:spLocks noGrp="1"/>
          </p:cNvSpPr>
          <p:nvPr>
            <p:ph type="title"/>
          </p:nvPr>
        </p:nvSpPr>
        <p:spPr/>
        <p:txBody>
          <a:bodyPr/>
          <a:lstStyle/>
          <a:p>
            <a:r>
              <a:rPr lang="en-IN" b="0" i="0" dirty="0">
                <a:solidFill>
                  <a:srgbClr val="610B4B"/>
                </a:solidFill>
                <a:effectLst/>
                <a:latin typeface="erdana"/>
              </a:rPr>
              <a:t>SQL NOT Operator</a:t>
            </a:r>
            <a:endParaRPr lang="en-IN" dirty="0"/>
          </a:p>
        </p:txBody>
      </p:sp>
      <p:sp>
        <p:nvSpPr>
          <p:cNvPr id="3" name="Content Placeholder 2">
            <a:extLst>
              <a:ext uri="{FF2B5EF4-FFF2-40B4-BE49-F238E27FC236}">
                <a16:creationId xmlns:a16="http://schemas.microsoft.com/office/drawing/2014/main" xmlns="" id="{A79B240D-A2F9-D31C-8209-7C6C888D25FA}"/>
              </a:ext>
            </a:extLst>
          </p:cNvPr>
          <p:cNvSpPr>
            <a:spLocks noGrp="1"/>
          </p:cNvSpPr>
          <p:nvPr>
            <p:ph idx="1"/>
          </p:nvPr>
        </p:nvSpPr>
        <p:spPr>
          <a:xfrm>
            <a:off x="677334" y="2160589"/>
            <a:ext cx="9459894" cy="4087811"/>
          </a:xfrm>
        </p:spPr>
        <p:txBody>
          <a:bodyPr/>
          <a:lstStyle/>
          <a:p>
            <a:r>
              <a:rPr lang="en-US" sz="2000" dirty="0"/>
              <a:t>The NOT operator in SQL shows the record from the table if the condition evaluates to false. It is always used with the WHERE clause.</a:t>
            </a:r>
          </a:p>
          <a:p>
            <a:pPr algn="just">
              <a:buFont typeface="Arial" panose="020B0604020202020204" pitchFamily="34" charset="0"/>
              <a:buChar char="•"/>
            </a:pPr>
            <a:r>
              <a:rPr lang="en-US" sz="2000" b="0" i="0" dirty="0">
                <a:solidFill>
                  <a:srgbClr val="000000"/>
                </a:solidFill>
                <a:effectLst/>
                <a:latin typeface="inter-regular"/>
              </a:rPr>
              <a:t>Suppose, we want to show all the information of those employees from the </a:t>
            </a:r>
            <a:r>
              <a:rPr lang="en-US" sz="2000" b="1" i="0" dirty="0" err="1">
                <a:solidFill>
                  <a:srgbClr val="000000"/>
                </a:solidFill>
                <a:effectLst/>
                <a:latin typeface="inter-bold"/>
              </a:rPr>
              <a:t>Employee_details</a:t>
            </a:r>
            <a:r>
              <a:rPr lang="en-US" sz="2000" b="0" i="0" dirty="0">
                <a:solidFill>
                  <a:srgbClr val="000000"/>
                </a:solidFill>
                <a:effectLst/>
                <a:latin typeface="inter-regular"/>
              </a:rPr>
              <a:t> table whose </a:t>
            </a:r>
            <a:r>
              <a:rPr lang="en-US" sz="2000" b="0" i="0" dirty="0" err="1">
                <a:solidFill>
                  <a:srgbClr val="000000"/>
                </a:solidFill>
                <a:effectLst/>
                <a:latin typeface="inter-regular"/>
              </a:rPr>
              <a:t>Cityis</a:t>
            </a:r>
            <a:r>
              <a:rPr lang="en-US" sz="2000" b="0" i="0" dirty="0">
                <a:solidFill>
                  <a:srgbClr val="000000"/>
                </a:solidFill>
                <a:effectLst/>
                <a:latin typeface="inter-regular"/>
              </a:rPr>
              <a:t> not Delhi. For this, we have to write the following query in SQL:</a:t>
            </a:r>
          </a:p>
          <a:p>
            <a:pPr algn="just">
              <a:buFont typeface="+mj-lt"/>
              <a:buAutoNum type="arabicPeriod"/>
            </a:pPr>
            <a:r>
              <a:rPr lang="en-US" sz="2000" b="0" i="0" dirty="0">
                <a:solidFill>
                  <a:srgbClr val="000000"/>
                </a:solidFill>
                <a:effectLst/>
                <a:latin typeface="inter-regular"/>
              </a:rPr>
              <a:t>SELECT * FROM </a:t>
            </a:r>
            <a:r>
              <a:rPr lang="en-US" sz="2000" b="0" i="0" dirty="0" err="1">
                <a:solidFill>
                  <a:srgbClr val="000000"/>
                </a:solidFill>
                <a:effectLst/>
                <a:latin typeface="inter-regular"/>
              </a:rPr>
              <a:t>Employee_details</a:t>
            </a:r>
            <a:r>
              <a:rPr lang="en-US" sz="2000" b="0" i="0" dirty="0">
                <a:solidFill>
                  <a:srgbClr val="000000"/>
                </a:solidFill>
                <a:effectLst/>
                <a:latin typeface="inter-regular"/>
              </a:rPr>
              <a:t> WHERE NOT </a:t>
            </a:r>
            <a:r>
              <a:rPr lang="en-US" sz="2000" b="0" i="0" dirty="0" err="1">
                <a:solidFill>
                  <a:srgbClr val="FF0000"/>
                </a:solidFill>
                <a:effectLst/>
                <a:latin typeface="inter-regular"/>
              </a:rPr>
              <a:t>Emp_City</a:t>
            </a:r>
            <a:r>
              <a:rPr lang="en-US" sz="2000" b="0" i="0" dirty="0">
                <a:solidFill>
                  <a:srgbClr val="000000"/>
                </a:solidFill>
                <a:effectLst/>
                <a:latin typeface="inter-regular"/>
              </a:rPr>
              <a:t> = </a:t>
            </a:r>
            <a:r>
              <a:rPr lang="en-US" sz="2000" b="0" i="0" dirty="0">
                <a:solidFill>
                  <a:srgbClr val="0000FF"/>
                </a:solidFill>
                <a:effectLst/>
                <a:latin typeface="inter-regular"/>
              </a:rPr>
              <a:t>'Delhi'</a:t>
            </a:r>
            <a:r>
              <a:rPr lang="en-US" sz="2000" b="0" i="0" dirty="0">
                <a:solidFill>
                  <a:srgbClr val="000000"/>
                </a:solidFill>
                <a:effectLst/>
                <a:latin typeface="inter-regular"/>
              </a:rPr>
              <a:t> ;  </a:t>
            </a:r>
          </a:p>
          <a:p>
            <a:pPr algn="just">
              <a:buFont typeface="Arial" panose="020B0604020202020204" pitchFamily="34" charset="0"/>
              <a:buChar char="•"/>
            </a:pPr>
            <a:r>
              <a:rPr lang="en-US" sz="2000" b="0" i="0" dirty="0">
                <a:solidFill>
                  <a:srgbClr val="000000"/>
                </a:solidFill>
                <a:effectLst/>
                <a:latin typeface="inter-regular"/>
              </a:rPr>
              <a:t>Suppose, we want to show all the information of those employees from the </a:t>
            </a:r>
            <a:r>
              <a:rPr lang="en-US" sz="2000" b="1" i="0" dirty="0" err="1">
                <a:solidFill>
                  <a:srgbClr val="000000"/>
                </a:solidFill>
                <a:effectLst/>
                <a:latin typeface="inter-bold"/>
              </a:rPr>
              <a:t>Employee_details</a:t>
            </a:r>
            <a:r>
              <a:rPr lang="en-US" sz="2000" b="0" i="0" dirty="0">
                <a:solidFill>
                  <a:srgbClr val="000000"/>
                </a:solidFill>
                <a:effectLst/>
                <a:latin typeface="inter-regular"/>
              </a:rPr>
              <a:t> table whose </a:t>
            </a:r>
            <a:r>
              <a:rPr lang="en-US" sz="2000" b="0" i="0" dirty="0" err="1">
                <a:solidFill>
                  <a:srgbClr val="000000"/>
                </a:solidFill>
                <a:effectLst/>
                <a:latin typeface="inter-regular"/>
              </a:rPr>
              <a:t>Cityis</a:t>
            </a:r>
            <a:r>
              <a:rPr lang="en-US" sz="2000" b="0" i="0" dirty="0">
                <a:solidFill>
                  <a:srgbClr val="000000"/>
                </a:solidFill>
                <a:effectLst/>
                <a:latin typeface="inter-regular"/>
              </a:rPr>
              <a:t> not Delhi and Chandigarh. For this, we have to write the following query in SQL:</a:t>
            </a:r>
          </a:p>
          <a:p>
            <a:pPr algn="just">
              <a:buFont typeface="+mj-lt"/>
              <a:buAutoNum type="arabicPeriod"/>
            </a:pPr>
            <a:r>
              <a:rPr lang="en-US" sz="2000" b="0" i="0" dirty="0">
                <a:solidFill>
                  <a:srgbClr val="000000"/>
                </a:solidFill>
                <a:effectLst/>
                <a:latin typeface="inter-regular"/>
              </a:rPr>
              <a:t>SELECT * FROM </a:t>
            </a:r>
            <a:r>
              <a:rPr lang="en-US" sz="2000" b="0" i="0" dirty="0" err="1">
                <a:solidFill>
                  <a:srgbClr val="000000"/>
                </a:solidFill>
                <a:effectLst/>
                <a:latin typeface="inter-regular"/>
              </a:rPr>
              <a:t>Employee_details</a:t>
            </a:r>
            <a:r>
              <a:rPr lang="en-US" sz="2000" b="0" i="0" dirty="0">
                <a:solidFill>
                  <a:srgbClr val="000000"/>
                </a:solidFill>
                <a:effectLst/>
                <a:latin typeface="inter-regular"/>
              </a:rPr>
              <a:t> WHERE NOT </a:t>
            </a:r>
            <a:r>
              <a:rPr lang="en-US" sz="2000" b="0" i="0" dirty="0" err="1">
                <a:solidFill>
                  <a:srgbClr val="FF0000"/>
                </a:solidFill>
                <a:effectLst/>
                <a:latin typeface="inter-regular"/>
              </a:rPr>
              <a:t>Emp_City</a:t>
            </a:r>
            <a:r>
              <a:rPr lang="en-US" sz="2000" b="0" i="0" dirty="0">
                <a:solidFill>
                  <a:srgbClr val="000000"/>
                </a:solidFill>
                <a:effectLst/>
                <a:latin typeface="inter-regular"/>
              </a:rPr>
              <a:t> = </a:t>
            </a:r>
            <a:r>
              <a:rPr lang="en-US" sz="2000" b="0" i="0" dirty="0">
                <a:solidFill>
                  <a:srgbClr val="0000FF"/>
                </a:solidFill>
                <a:effectLst/>
                <a:latin typeface="inter-regular"/>
              </a:rPr>
              <a:t>'Delhi'</a:t>
            </a:r>
            <a:r>
              <a:rPr lang="en-US" sz="2000" b="0" i="0" dirty="0">
                <a:solidFill>
                  <a:srgbClr val="000000"/>
                </a:solidFill>
                <a:effectLst/>
                <a:latin typeface="inter-regular"/>
              </a:rPr>
              <a:t> AND NOT </a:t>
            </a:r>
            <a:r>
              <a:rPr lang="en-US" sz="2000" b="0" i="0" dirty="0" err="1">
                <a:solidFill>
                  <a:srgbClr val="FF0000"/>
                </a:solidFill>
                <a:effectLst/>
                <a:latin typeface="inter-regular"/>
              </a:rPr>
              <a:t>Emp_City</a:t>
            </a:r>
            <a:r>
              <a:rPr lang="en-US" sz="2000" b="0" i="0" dirty="0">
                <a:solidFill>
                  <a:srgbClr val="000000"/>
                </a:solidFill>
                <a:effectLst/>
                <a:latin typeface="inter-regular"/>
              </a:rPr>
              <a:t> = </a:t>
            </a:r>
            <a:r>
              <a:rPr lang="en-US" sz="2000" b="0" i="0" dirty="0">
                <a:solidFill>
                  <a:srgbClr val="0000FF"/>
                </a:solidFill>
                <a:effectLst/>
                <a:latin typeface="inter-regular"/>
              </a:rPr>
              <a:t>'Chandigarh'</a:t>
            </a:r>
            <a:r>
              <a:rPr lang="en-US" sz="2000" b="0" i="0" dirty="0">
                <a:solidFill>
                  <a:srgbClr val="000000"/>
                </a:solidFill>
                <a:effectLst/>
                <a:latin typeface="inter-regular"/>
              </a:rPr>
              <a:t>;  </a:t>
            </a:r>
          </a:p>
          <a:p>
            <a:endParaRPr lang="en-IN" dirty="0"/>
          </a:p>
        </p:txBody>
      </p:sp>
    </p:spTree>
    <p:extLst>
      <p:ext uri="{BB962C8B-B14F-4D97-AF65-F5344CB8AC3E}">
        <p14:creationId xmlns:p14="http://schemas.microsoft.com/office/powerpoint/2010/main" val="1475061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D8D7FE-8D7C-5B56-4063-95280DF86B73}"/>
              </a:ext>
            </a:extLst>
          </p:cNvPr>
          <p:cNvSpPr>
            <a:spLocks noGrp="1"/>
          </p:cNvSpPr>
          <p:nvPr>
            <p:ph type="title"/>
          </p:nvPr>
        </p:nvSpPr>
        <p:spPr/>
        <p:txBody>
          <a:bodyPr/>
          <a:lstStyle/>
          <a:p>
            <a:r>
              <a:rPr lang="en-IN" b="0" i="0" dirty="0">
                <a:solidFill>
                  <a:srgbClr val="610B4B"/>
                </a:solidFill>
                <a:effectLst/>
                <a:latin typeface="erdana"/>
              </a:rPr>
              <a:t>SQL ANY Operator</a:t>
            </a:r>
            <a:endParaRPr lang="en-IN" dirty="0"/>
          </a:p>
        </p:txBody>
      </p:sp>
      <p:sp>
        <p:nvSpPr>
          <p:cNvPr id="3" name="Content Placeholder 2">
            <a:extLst>
              <a:ext uri="{FF2B5EF4-FFF2-40B4-BE49-F238E27FC236}">
                <a16:creationId xmlns:a16="http://schemas.microsoft.com/office/drawing/2014/main" xmlns="" id="{CCC89A7F-831A-F3F4-9B89-2B514F8E0576}"/>
              </a:ext>
            </a:extLst>
          </p:cNvPr>
          <p:cNvSpPr>
            <a:spLocks noGrp="1"/>
          </p:cNvSpPr>
          <p:nvPr>
            <p:ph idx="1"/>
          </p:nvPr>
        </p:nvSpPr>
        <p:spPr/>
        <p:txBody>
          <a:bodyPr/>
          <a:lstStyle/>
          <a:p>
            <a:pPr algn="just"/>
            <a:r>
              <a:rPr lang="en-US" b="0" i="0" dirty="0">
                <a:solidFill>
                  <a:srgbClr val="333333"/>
                </a:solidFill>
                <a:effectLst/>
                <a:latin typeface="inter-regular"/>
              </a:rPr>
              <a:t>The </a:t>
            </a:r>
            <a:r>
              <a:rPr lang="en-US" b="1" i="0" dirty="0">
                <a:solidFill>
                  <a:srgbClr val="333333"/>
                </a:solidFill>
                <a:effectLst/>
                <a:latin typeface="inter-bold"/>
              </a:rPr>
              <a:t>ANY operator</a:t>
            </a:r>
            <a:r>
              <a:rPr lang="en-US" b="0" i="0" dirty="0">
                <a:solidFill>
                  <a:srgbClr val="333333"/>
                </a:solidFill>
                <a:effectLst/>
                <a:latin typeface="inter-regular"/>
              </a:rPr>
              <a:t> in SQL shows the records when any of the values returned by the sub-query meet the condition.</a:t>
            </a:r>
          </a:p>
          <a:p>
            <a:pPr algn="just"/>
            <a:r>
              <a:rPr lang="en-US" b="0" i="0" dirty="0">
                <a:solidFill>
                  <a:srgbClr val="333333"/>
                </a:solidFill>
                <a:effectLst/>
                <a:latin typeface="inter-regular"/>
              </a:rPr>
              <a:t>The ANY logical operator must match at least one record in the inner query and must be preceded by any SQL comparison operator.</a:t>
            </a:r>
          </a:p>
          <a:p>
            <a:pPr algn="just"/>
            <a:r>
              <a:rPr lang="en-US" b="0" i="0" dirty="0">
                <a:solidFill>
                  <a:srgbClr val="FF0000"/>
                </a:solidFill>
                <a:effectLst/>
                <a:latin typeface="inter-regular"/>
              </a:rPr>
              <a:t>SELECT ProductName</a:t>
            </a:r>
          </a:p>
          <a:p>
            <a:pPr algn="just"/>
            <a:r>
              <a:rPr lang="en-US" b="0" i="0" dirty="0">
                <a:solidFill>
                  <a:srgbClr val="FF0000"/>
                </a:solidFill>
                <a:effectLst/>
                <a:latin typeface="inter-regular"/>
              </a:rPr>
              <a:t>FROM Products</a:t>
            </a:r>
          </a:p>
          <a:p>
            <a:pPr algn="just"/>
            <a:r>
              <a:rPr lang="en-US" b="0" i="0" dirty="0">
                <a:solidFill>
                  <a:srgbClr val="FF0000"/>
                </a:solidFill>
                <a:effectLst/>
                <a:latin typeface="inter-regular"/>
              </a:rPr>
              <a:t>WHERE </a:t>
            </a:r>
            <a:r>
              <a:rPr lang="en-US" b="0" i="0" dirty="0" err="1">
                <a:solidFill>
                  <a:srgbClr val="FF0000"/>
                </a:solidFill>
                <a:effectLst/>
                <a:latin typeface="inter-regular"/>
              </a:rPr>
              <a:t>ProductID</a:t>
            </a:r>
            <a:r>
              <a:rPr lang="en-US" b="0" i="0" dirty="0">
                <a:solidFill>
                  <a:srgbClr val="FF0000"/>
                </a:solidFill>
                <a:effectLst/>
                <a:latin typeface="inter-regular"/>
              </a:rPr>
              <a:t> = ANY</a:t>
            </a:r>
          </a:p>
          <a:p>
            <a:pPr algn="just"/>
            <a:r>
              <a:rPr lang="en-US" b="0" i="0" dirty="0">
                <a:solidFill>
                  <a:srgbClr val="FF0000"/>
                </a:solidFill>
                <a:effectLst/>
                <a:latin typeface="inter-regular"/>
              </a:rPr>
              <a:t>  (SELECT </a:t>
            </a:r>
            <a:r>
              <a:rPr lang="en-US" b="0" i="0" dirty="0" err="1">
                <a:solidFill>
                  <a:srgbClr val="FF0000"/>
                </a:solidFill>
                <a:effectLst/>
                <a:latin typeface="inter-regular"/>
              </a:rPr>
              <a:t>ProductID</a:t>
            </a:r>
            <a:endParaRPr lang="en-US" b="0" i="0" dirty="0">
              <a:solidFill>
                <a:srgbClr val="FF0000"/>
              </a:solidFill>
              <a:effectLst/>
              <a:latin typeface="inter-regular"/>
            </a:endParaRPr>
          </a:p>
          <a:p>
            <a:pPr algn="just"/>
            <a:r>
              <a:rPr lang="en-US" b="0" i="0" dirty="0">
                <a:solidFill>
                  <a:srgbClr val="FF0000"/>
                </a:solidFill>
                <a:effectLst/>
                <a:latin typeface="inter-regular"/>
              </a:rPr>
              <a:t>  FROM </a:t>
            </a:r>
            <a:r>
              <a:rPr lang="en-US" b="0" i="0" dirty="0" err="1">
                <a:solidFill>
                  <a:srgbClr val="FF0000"/>
                </a:solidFill>
                <a:effectLst/>
                <a:latin typeface="inter-regular"/>
              </a:rPr>
              <a:t>OrderDetails</a:t>
            </a:r>
            <a:endParaRPr lang="en-US" b="0" i="0" dirty="0">
              <a:solidFill>
                <a:srgbClr val="FF0000"/>
              </a:solidFill>
              <a:effectLst/>
              <a:latin typeface="inter-regular"/>
            </a:endParaRPr>
          </a:p>
          <a:p>
            <a:pPr algn="just"/>
            <a:r>
              <a:rPr lang="en-US" b="0" i="0" dirty="0">
                <a:solidFill>
                  <a:srgbClr val="FF0000"/>
                </a:solidFill>
                <a:effectLst/>
                <a:latin typeface="inter-regular"/>
              </a:rPr>
              <a:t>  WHERE Quantity = 10);</a:t>
            </a:r>
          </a:p>
          <a:p>
            <a:endParaRPr lang="en-IN" dirty="0"/>
          </a:p>
        </p:txBody>
      </p:sp>
    </p:spTree>
    <p:extLst>
      <p:ext uri="{BB962C8B-B14F-4D97-AF65-F5344CB8AC3E}">
        <p14:creationId xmlns:p14="http://schemas.microsoft.com/office/powerpoint/2010/main" val="4245019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F6CF77-D11C-151F-B2D4-77EFBBD1685B}"/>
              </a:ext>
            </a:extLst>
          </p:cNvPr>
          <p:cNvSpPr>
            <a:spLocks noGrp="1"/>
          </p:cNvSpPr>
          <p:nvPr>
            <p:ph type="title"/>
          </p:nvPr>
        </p:nvSpPr>
        <p:spPr/>
        <p:txBody>
          <a:bodyPr/>
          <a:lstStyle/>
          <a:p>
            <a:r>
              <a:rPr lang="en-IN" b="0" i="0" dirty="0">
                <a:solidFill>
                  <a:srgbClr val="610B4B"/>
                </a:solidFill>
                <a:effectLst/>
                <a:latin typeface="erdana"/>
              </a:rPr>
              <a:t>SQL LIKE Operator</a:t>
            </a:r>
            <a:endParaRPr lang="en-IN" dirty="0"/>
          </a:p>
        </p:txBody>
      </p:sp>
      <p:sp>
        <p:nvSpPr>
          <p:cNvPr id="3" name="Content Placeholder 2">
            <a:extLst>
              <a:ext uri="{FF2B5EF4-FFF2-40B4-BE49-F238E27FC236}">
                <a16:creationId xmlns:a16="http://schemas.microsoft.com/office/drawing/2014/main" xmlns="" id="{513A2AEE-BABC-27B4-E36B-EA7CA9D2B728}"/>
              </a:ext>
            </a:extLst>
          </p:cNvPr>
          <p:cNvSpPr>
            <a:spLocks noGrp="1"/>
          </p:cNvSpPr>
          <p:nvPr>
            <p:ph idx="1"/>
          </p:nvPr>
        </p:nvSpPr>
        <p:spPr>
          <a:xfrm>
            <a:off x="677333" y="2160590"/>
            <a:ext cx="10248169" cy="3751480"/>
          </a:xfrm>
        </p:spPr>
        <p:txBody>
          <a:bodyPr>
            <a:normAutofit/>
          </a:bodyPr>
          <a:lstStyle/>
          <a:p>
            <a:pPr algn="just"/>
            <a:r>
              <a:rPr lang="en-US" b="0" i="0" dirty="0">
                <a:solidFill>
                  <a:srgbClr val="333333"/>
                </a:solidFill>
                <a:effectLst/>
                <a:latin typeface="inter-regular"/>
              </a:rPr>
              <a:t>The </a:t>
            </a:r>
            <a:r>
              <a:rPr lang="en-US" b="1" i="0" dirty="0">
                <a:solidFill>
                  <a:srgbClr val="333333"/>
                </a:solidFill>
                <a:effectLst/>
                <a:latin typeface="inter-bold"/>
              </a:rPr>
              <a:t>LIKE operator</a:t>
            </a:r>
            <a:r>
              <a:rPr lang="en-US" b="0" i="0" dirty="0">
                <a:solidFill>
                  <a:srgbClr val="333333"/>
                </a:solidFill>
                <a:effectLst/>
                <a:latin typeface="inter-regular"/>
              </a:rPr>
              <a:t> in SQL shows those records from the table which match with the given pattern specified in the sub-query.</a:t>
            </a:r>
          </a:p>
          <a:p>
            <a:pPr algn="just"/>
            <a:r>
              <a:rPr lang="en-US" b="0" i="0" dirty="0">
                <a:solidFill>
                  <a:srgbClr val="333333"/>
                </a:solidFill>
                <a:effectLst/>
                <a:latin typeface="inter-regular"/>
              </a:rPr>
              <a:t>The percentage (%) sign is a wildcard which is used in conjunction with this logical operator.</a:t>
            </a:r>
          </a:p>
          <a:p>
            <a:pPr algn="just"/>
            <a:r>
              <a:rPr lang="en-US" b="0" i="0" dirty="0">
                <a:solidFill>
                  <a:srgbClr val="333333"/>
                </a:solidFill>
                <a:effectLst/>
                <a:latin typeface="inter-regular"/>
              </a:rPr>
              <a:t>This operator is used in the WHERE clause with the following three statements:</a:t>
            </a:r>
          </a:p>
          <a:p>
            <a:pPr algn="just">
              <a:buFont typeface="+mj-lt"/>
              <a:buAutoNum type="arabicPeriod"/>
            </a:pPr>
            <a:r>
              <a:rPr lang="en-US" b="0" i="0" dirty="0">
                <a:solidFill>
                  <a:srgbClr val="000000"/>
                </a:solidFill>
                <a:effectLst/>
                <a:latin typeface="inter-regular"/>
              </a:rPr>
              <a:t>SELECT statement</a:t>
            </a:r>
          </a:p>
          <a:p>
            <a:pPr algn="just">
              <a:buFont typeface="+mj-lt"/>
              <a:buAutoNum type="arabicPeriod"/>
            </a:pPr>
            <a:r>
              <a:rPr lang="en-US" b="0" i="0" dirty="0">
                <a:solidFill>
                  <a:srgbClr val="000000"/>
                </a:solidFill>
                <a:effectLst/>
                <a:latin typeface="inter-regular"/>
              </a:rPr>
              <a:t>UPDATE statement</a:t>
            </a:r>
          </a:p>
          <a:p>
            <a:pPr algn="just">
              <a:buFont typeface="+mj-lt"/>
              <a:buAutoNum type="arabicPeriod"/>
            </a:pPr>
            <a:r>
              <a:rPr lang="en-US" b="0" i="0" dirty="0">
                <a:solidFill>
                  <a:srgbClr val="000000"/>
                </a:solidFill>
                <a:effectLst/>
                <a:latin typeface="inter-regular"/>
              </a:rPr>
              <a:t>DELETE statement</a:t>
            </a:r>
          </a:p>
          <a:p>
            <a:pPr algn="just">
              <a:buFont typeface="Arial" panose="020B0604020202020204" pitchFamily="34" charset="0"/>
              <a:buChar char="•"/>
            </a:pPr>
            <a:r>
              <a:rPr lang="en-US" b="0" i="0" dirty="0">
                <a:solidFill>
                  <a:srgbClr val="000000"/>
                </a:solidFill>
                <a:effectLst/>
                <a:latin typeface="inter-regular"/>
              </a:rPr>
              <a:t>If we want to show all the information of those employees from the </a:t>
            </a:r>
            <a:r>
              <a:rPr lang="en-US" b="1" i="0" dirty="0" err="1">
                <a:solidFill>
                  <a:srgbClr val="000000"/>
                </a:solidFill>
                <a:effectLst/>
                <a:latin typeface="inter-bold"/>
              </a:rPr>
              <a:t>Employee_details</a:t>
            </a:r>
            <a:r>
              <a:rPr lang="en-US" b="0" i="0" dirty="0">
                <a:solidFill>
                  <a:srgbClr val="000000"/>
                </a:solidFill>
                <a:effectLst/>
                <a:latin typeface="inter-regular"/>
              </a:rPr>
              <a:t> whose name starts with ''s''. For this, we have to write the following query in SQL:</a:t>
            </a:r>
          </a:p>
          <a:p>
            <a:pPr algn="just">
              <a:buFont typeface="+mj-lt"/>
              <a:buAutoNum type="arabicPeriod"/>
            </a:pPr>
            <a:r>
              <a:rPr lang="en-US" b="0" i="0" dirty="0">
                <a:solidFill>
                  <a:srgbClr val="FF0000"/>
                </a:solidFill>
                <a:effectLst/>
                <a:latin typeface="inter-regular"/>
              </a:rPr>
              <a:t>SELECT * FROM </a:t>
            </a:r>
            <a:r>
              <a:rPr lang="en-US" b="0" i="0" dirty="0" err="1">
                <a:solidFill>
                  <a:srgbClr val="FF0000"/>
                </a:solidFill>
                <a:effectLst/>
                <a:latin typeface="inter-regular"/>
              </a:rPr>
              <a:t>Employee_details</a:t>
            </a:r>
            <a:r>
              <a:rPr lang="en-US" b="0" i="0" dirty="0">
                <a:solidFill>
                  <a:srgbClr val="FF0000"/>
                </a:solidFill>
                <a:effectLst/>
                <a:latin typeface="inter-regular"/>
              </a:rPr>
              <a:t> WHERE </a:t>
            </a:r>
            <a:r>
              <a:rPr lang="en-US" b="0" i="0" dirty="0" err="1">
                <a:solidFill>
                  <a:srgbClr val="FF0000"/>
                </a:solidFill>
                <a:effectLst/>
                <a:latin typeface="inter-regular"/>
              </a:rPr>
              <a:t>Emp_Name</a:t>
            </a:r>
            <a:r>
              <a:rPr lang="en-US" b="0" i="0" dirty="0">
                <a:solidFill>
                  <a:srgbClr val="FF0000"/>
                </a:solidFill>
                <a:effectLst/>
                <a:latin typeface="inter-regular"/>
              </a:rPr>
              <a:t> LIKE 's%' ;   </a:t>
            </a:r>
          </a:p>
          <a:p>
            <a:endParaRPr lang="en-IN" dirty="0"/>
          </a:p>
        </p:txBody>
      </p:sp>
    </p:spTree>
    <p:extLst>
      <p:ext uri="{BB962C8B-B14F-4D97-AF65-F5344CB8AC3E}">
        <p14:creationId xmlns:p14="http://schemas.microsoft.com/office/powerpoint/2010/main" val="323550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64D904-0FA4-C1E6-28D3-B5B3EA714F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C6FF8A46-F114-FD60-1F0A-E323BFE13B0D}"/>
              </a:ext>
            </a:extLst>
          </p:cNvPr>
          <p:cNvSpPr>
            <a:spLocks noGrp="1"/>
          </p:cNvSpPr>
          <p:nvPr>
            <p:ph idx="1"/>
          </p:nvPr>
        </p:nvSpPr>
        <p:spPr/>
        <p:txBody>
          <a:bodyPr/>
          <a:lstStyle/>
          <a:p>
            <a:pPr algn="just">
              <a:buFont typeface="Arial" panose="020B0604020202020204" pitchFamily="34" charset="0"/>
              <a:buChar char="•"/>
            </a:pPr>
            <a:r>
              <a:rPr lang="en-US" b="0" i="0" dirty="0">
                <a:solidFill>
                  <a:srgbClr val="000000"/>
                </a:solidFill>
                <a:effectLst/>
                <a:latin typeface="inter-regular"/>
              </a:rPr>
              <a:t>If we want to show all the information of those employees from the </a:t>
            </a:r>
            <a:r>
              <a:rPr lang="en-US" b="1" i="0" dirty="0" err="1">
                <a:solidFill>
                  <a:srgbClr val="000000"/>
                </a:solidFill>
                <a:effectLst/>
                <a:latin typeface="inter-bold"/>
              </a:rPr>
              <a:t>Employee_details</a:t>
            </a:r>
            <a:r>
              <a:rPr lang="en-US" b="1" i="0" dirty="0">
                <a:solidFill>
                  <a:srgbClr val="000000"/>
                </a:solidFill>
                <a:effectLst/>
                <a:latin typeface="inter-bold"/>
              </a:rPr>
              <a:t> </a:t>
            </a:r>
            <a:r>
              <a:rPr lang="en-US" b="0" i="0" dirty="0">
                <a:solidFill>
                  <a:srgbClr val="000000"/>
                </a:solidFill>
                <a:effectLst/>
                <a:latin typeface="inter-regular"/>
              </a:rPr>
              <a:t>whose name ends with ''y''. For this, we have to write the following query in SQL:</a:t>
            </a:r>
          </a:p>
          <a:p>
            <a:pPr algn="just">
              <a:buFont typeface="+mj-lt"/>
              <a:buAutoNum type="arabicPeriod"/>
            </a:pPr>
            <a:r>
              <a:rPr lang="en-US" b="0" i="0" dirty="0">
                <a:solidFill>
                  <a:srgbClr val="FF0000"/>
                </a:solidFill>
                <a:effectLst/>
                <a:latin typeface="inter-regular"/>
              </a:rPr>
              <a:t>SELECT * FROM </a:t>
            </a:r>
            <a:r>
              <a:rPr lang="en-US" b="0" i="0" dirty="0" err="1">
                <a:solidFill>
                  <a:srgbClr val="FF0000"/>
                </a:solidFill>
                <a:effectLst/>
                <a:latin typeface="inter-regular"/>
              </a:rPr>
              <a:t>Employee_details</a:t>
            </a:r>
            <a:r>
              <a:rPr lang="en-US" b="0" i="0" dirty="0">
                <a:solidFill>
                  <a:srgbClr val="FF0000"/>
                </a:solidFill>
                <a:effectLst/>
                <a:latin typeface="inter-regular"/>
              </a:rPr>
              <a:t> WHERE </a:t>
            </a:r>
            <a:r>
              <a:rPr lang="en-US" b="0" i="0" dirty="0" err="1">
                <a:solidFill>
                  <a:srgbClr val="FF0000"/>
                </a:solidFill>
                <a:effectLst/>
                <a:latin typeface="inter-regular"/>
              </a:rPr>
              <a:t>Emp_Name</a:t>
            </a:r>
            <a:r>
              <a:rPr lang="en-US" b="0" i="0" dirty="0">
                <a:solidFill>
                  <a:srgbClr val="FF0000"/>
                </a:solidFill>
                <a:effectLst/>
                <a:latin typeface="inter-regular"/>
              </a:rPr>
              <a:t> LIKE '%y' ;   </a:t>
            </a:r>
          </a:p>
          <a:p>
            <a:pPr algn="just">
              <a:buFont typeface="Arial" panose="020B0604020202020204" pitchFamily="34" charset="0"/>
              <a:buChar char="•"/>
            </a:pPr>
            <a:r>
              <a:rPr lang="en-US" b="0" i="0" dirty="0">
                <a:solidFill>
                  <a:srgbClr val="000000"/>
                </a:solidFill>
                <a:effectLst/>
                <a:latin typeface="inter-regular"/>
              </a:rPr>
              <a:t>If we want to show all the information of those employees from the </a:t>
            </a:r>
            <a:r>
              <a:rPr lang="en-US" b="1" i="0" dirty="0" err="1">
                <a:solidFill>
                  <a:srgbClr val="000000"/>
                </a:solidFill>
                <a:effectLst/>
                <a:latin typeface="inter-bold"/>
              </a:rPr>
              <a:t>Employee_details</a:t>
            </a:r>
            <a:r>
              <a:rPr lang="en-US" b="0" i="0" dirty="0" err="1">
                <a:solidFill>
                  <a:srgbClr val="000000"/>
                </a:solidFill>
                <a:effectLst/>
                <a:latin typeface="inter-regular"/>
              </a:rPr>
              <a:t>whose</a:t>
            </a:r>
            <a:r>
              <a:rPr lang="en-US" b="0" i="0" dirty="0">
                <a:solidFill>
                  <a:srgbClr val="000000"/>
                </a:solidFill>
                <a:effectLst/>
                <a:latin typeface="inter-regular"/>
              </a:rPr>
              <a:t> name starts with ''S'' and ends with ''y''. For this, we have to write the following query in SQL:</a:t>
            </a:r>
          </a:p>
          <a:p>
            <a:pPr algn="just">
              <a:buFont typeface="+mj-lt"/>
              <a:buAutoNum type="arabicPeriod"/>
            </a:pPr>
            <a:r>
              <a:rPr lang="en-US" b="0" i="0" dirty="0">
                <a:solidFill>
                  <a:srgbClr val="FF0000"/>
                </a:solidFill>
                <a:effectLst/>
                <a:latin typeface="inter-regular"/>
              </a:rPr>
              <a:t>SELECT * FROM </a:t>
            </a:r>
            <a:r>
              <a:rPr lang="en-US" b="0" i="0" dirty="0" err="1">
                <a:solidFill>
                  <a:srgbClr val="FF0000"/>
                </a:solidFill>
                <a:effectLst/>
                <a:latin typeface="inter-regular"/>
              </a:rPr>
              <a:t>Employee_details</a:t>
            </a:r>
            <a:r>
              <a:rPr lang="en-US" b="0" i="0" dirty="0">
                <a:solidFill>
                  <a:srgbClr val="FF0000"/>
                </a:solidFill>
                <a:effectLst/>
                <a:latin typeface="inter-regular"/>
              </a:rPr>
              <a:t> WHERE </a:t>
            </a:r>
            <a:r>
              <a:rPr lang="en-US" b="0" i="0" dirty="0" err="1">
                <a:solidFill>
                  <a:srgbClr val="FF0000"/>
                </a:solidFill>
                <a:effectLst/>
                <a:latin typeface="inter-regular"/>
              </a:rPr>
              <a:t>Emp_Name</a:t>
            </a:r>
            <a:r>
              <a:rPr lang="en-US" b="0" i="0" dirty="0">
                <a:solidFill>
                  <a:srgbClr val="FF0000"/>
                </a:solidFill>
                <a:effectLst/>
                <a:latin typeface="inter-regular"/>
              </a:rPr>
              <a:t> LIKE '</a:t>
            </a:r>
            <a:r>
              <a:rPr lang="en-US" b="0" i="0" dirty="0" err="1">
                <a:solidFill>
                  <a:srgbClr val="FF0000"/>
                </a:solidFill>
                <a:effectLst/>
                <a:latin typeface="inter-regular"/>
              </a:rPr>
              <a:t>S%y</a:t>
            </a:r>
            <a:r>
              <a:rPr lang="en-US" b="0" i="0" dirty="0">
                <a:solidFill>
                  <a:srgbClr val="FF0000"/>
                </a:solidFill>
                <a:effectLst/>
                <a:latin typeface="inter-regular"/>
              </a:rPr>
              <a:t>' ;   </a:t>
            </a:r>
          </a:p>
          <a:p>
            <a:endParaRPr lang="en-IN" dirty="0"/>
          </a:p>
        </p:txBody>
      </p:sp>
    </p:spTree>
    <p:extLst>
      <p:ext uri="{BB962C8B-B14F-4D97-AF65-F5344CB8AC3E}">
        <p14:creationId xmlns:p14="http://schemas.microsoft.com/office/powerpoint/2010/main" val="79951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472BD1-B838-A74D-1BF5-AC41D994A872}"/>
              </a:ext>
            </a:extLst>
          </p:cNvPr>
          <p:cNvSpPr>
            <a:spLocks noGrp="1"/>
          </p:cNvSpPr>
          <p:nvPr>
            <p:ph type="title"/>
          </p:nvPr>
        </p:nvSpPr>
        <p:spPr/>
        <p:txBody>
          <a:bodyPr/>
          <a:lstStyle/>
          <a:p>
            <a:r>
              <a:rPr lang="en-IN" b="0" i="0" dirty="0">
                <a:solidFill>
                  <a:srgbClr val="610B38"/>
                </a:solidFill>
                <a:effectLst/>
                <a:latin typeface="erdana"/>
              </a:rPr>
              <a:t>SQL Set Operators</a:t>
            </a:r>
            <a:endParaRPr lang="en-IN" dirty="0"/>
          </a:p>
        </p:txBody>
      </p:sp>
      <p:sp>
        <p:nvSpPr>
          <p:cNvPr id="3" name="Content Placeholder 2">
            <a:extLst>
              <a:ext uri="{FF2B5EF4-FFF2-40B4-BE49-F238E27FC236}">
                <a16:creationId xmlns:a16="http://schemas.microsoft.com/office/drawing/2014/main" xmlns="" id="{8100B1B3-73F1-F4E7-9FA4-2AEF8D6F14FD}"/>
              </a:ext>
            </a:extLst>
          </p:cNvPr>
          <p:cNvSpPr>
            <a:spLocks noGrp="1"/>
          </p:cNvSpPr>
          <p:nvPr>
            <p:ph idx="1"/>
          </p:nvPr>
        </p:nvSpPr>
        <p:spPr/>
        <p:txBody>
          <a:bodyPr/>
          <a:lstStyle/>
          <a:p>
            <a:pPr algn="just"/>
            <a:r>
              <a:rPr lang="en-US" b="0" i="0" dirty="0">
                <a:solidFill>
                  <a:srgbClr val="333333"/>
                </a:solidFill>
                <a:effectLst/>
                <a:latin typeface="inter-regular"/>
              </a:rPr>
              <a:t>The </a:t>
            </a:r>
            <a:r>
              <a:rPr lang="en-US" b="1" i="0" dirty="0">
                <a:solidFill>
                  <a:srgbClr val="333333"/>
                </a:solidFill>
                <a:effectLst/>
                <a:latin typeface="inter-bold"/>
              </a:rPr>
              <a:t>Set Operators</a:t>
            </a:r>
            <a:r>
              <a:rPr lang="en-US" b="0" i="0" dirty="0">
                <a:solidFill>
                  <a:srgbClr val="333333"/>
                </a:solidFill>
                <a:effectLst/>
                <a:latin typeface="inter-regular"/>
              </a:rPr>
              <a:t> in SQL combine a similar type of data from two or more SQL database tables. It mixes the result, which is extracted from two or more SQL queries, into a single result.</a:t>
            </a:r>
          </a:p>
          <a:p>
            <a:pPr algn="just"/>
            <a:r>
              <a:rPr lang="en-US" b="0" i="0" dirty="0">
                <a:solidFill>
                  <a:srgbClr val="333333"/>
                </a:solidFill>
                <a:effectLst/>
                <a:latin typeface="inter-regular"/>
              </a:rPr>
              <a:t>Set operators combine more than one select statement in a single query and return a specific result set.</a:t>
            </a:r>
          </a:p>
          <a:p>
            <a:pPr algn="just"/>
            <a:r>
              <a:rPr lang="en-US" b="1" i="0" dirty="0">
                <a:solidFill>
                  <a:srgbClr val="333333"/>
                </a:solidFill>
                <a:effectLst/>
                <a:latin typeface="inter-bold"/>
              </a:rPr>
              <a:t>Following are the various set operators which are performed on the similar data stored in the two SQL database tables:</a:t>
            </a:r>
            <a:endParaRPr lang="en-US" b="0" i="0" dirty="0">
              <a:solidFill>
                <a:srgbClr val="333333"/>
              </a:solidFill>
              <a:effectLst/>
              <a:latin typeface="inter-regular"/>
            </a:endParaRPr>
          </a:p>
          <a:p>
            <a:pPr algn="just">
              <a:buFont typeface="+mj-lt"/>
              <a:buAutoNum type="arabicPeriod"/>
            </a:pPr>
            <a:r>
              <a:rPr lang="en-US" b="0" i="0" dirty="0">
                <a:solidFill>
                  <a:srgbClr val="FF0000"/>
                </a:solidFill>
                <a:effectLst/>
                <a:latin typeface="inter-regular"/>
              </a:rPr>
              <a:t>SQL Union Operator</a:t>
            </a:r>
          </a:p>
          <a:p>
            <a:pPr algn="just">
              <a:buFont typeface="+mj-lt"/>
              <a:buAutoNum type="arabicPeriod"/>
            </a:pPr>
            <a:r>
              <a:rPr lang="en-US" b="0" i="0" dirty="0">
                <a:solidFill>
                  <a:srgbClr val="FF0000"/>
                </a:solidFill>
                <a:effectLst/>
                <a:latin typeface="inter-regular"/>
              </a:rPr>
              <a:t>SQL Union ALL Operator</a:t>
            </a:r>
          </a:p>
          <a:p>
            <a:pPr algn="just">
              <a:buFont typeface="+mj-lt"/>
              <a:buAutoNum type="arabicPeriod"/>
            </a:pPr>
            <a:r>
              <a:rPr lang="en-US" b="0" i="0" dirty="0">
                <a:solidFill>
                  <a:srgbClr val="FF0000"/>
                </a:solidFill>
                <a:effectLst/>
                <a:latin typeface="inter-regular"/>
              </a:rPr>
              <a:t>SQL Intersect Operator</a:t>
            </a:r>
          </a:p>
          <a:p>
            <a:pPr algn="just">
              <a:buFont typeface="+mj-lt"/>
              <a:buAutoNum type="arabicPeriod"/>
            </a:pPr>
            <a:r>
              <a:rPr lang="en-US" b="0" i="0" dirty="0">
                <a:solidFill>
                  <a:srgbClr val="FF0000"/>
                </a:solidFill>
                <a:effectLst/>
                <a:latin typeface="inter-regular"/>
              </a:rPr>
              <a:t>SQL Minus Operator</a:t>
            </a:r>
          </a:p>
          <a:p>
            <a:endParaRPr lang="en-IN" dirty="0"/>
          </a:p>
        </p:txBody>
      </p:sp>
    </p:spTree>
    <p:extLst>
      <p:ext uri="{BB962C8B-B14F-4D97-AF65-F5344CB8AC3E}">
        <p14:creationId xmlns:p14="http://schemas.microsoft.com/office/powerpoint/2010/main" val="2687631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611F41-4698-8654-24DB-49BF5E885FB0}"/>
              </a:ext>
            </a:extLst>
          </p:cNvPr>
          <p:cNvSpPr>
            <a:spLocks noGrp="1"/>
          </p:cNvSpPr>
          <p:nvPr>
            <p:ph type="title"/>
          </p:nvPr>
        </p:nvSpPr>
        <p:spPr/>
        <p:txBody>
          <a:bodyPr/>
          <a:lstStyle/>
          <a:p>
            <a:r>
              <a:rPr lang="en-IN" b="0" i="0" dirty="0">
                <a:solidFill>
                  <a:srgbClr val="610B38"/>
                </a:solidFill>
                <a:effectLst/>
                <a:latin typeface="erdana"/>
              </a:rPr>
              <a:t>SQL Unary Operators</a:t>
            </a:r>
            <a:endParaRPr lang="en-IN" dirty="0"/>
          </a:p>
        </p:txBody>
      </p:sp>
      <p:sp>
        <p:nvSpPr>
          <p:cNvPr id="3" name="Content Placeholder 2">
            <a:extLst>
              <a:ext uri="{FF2B5EF4-FFF2-40B4-BE49-F238E27FC236}">
                <a16:creationId xmlns:a16="http://schemas.microsoft.com/office/drawing/2014/main" xmlns="" id="{F0E12E68-0A0D-CD7B-9F33-0B810EE36BB8}"/>
              </a:ext>
            </a:extLst>
          </p:cNvPr>
          <p:cNvSpPr>
            <a:spLocks noGrp="1"/>
          </p:cNvSpPr>
          <p:nvPr>
            <p:ph idx="1"/>
          </p:nvPr>
        </p:nvSpPr>
        <p:spPr/>
        <p:txBody>
          <a:bodyPr/>
          <a:lstStyle/>
          <a:p>
            <a:pPr algn="just"/>
            <a:r>
              <a:rPr lang="en-US" b="0" i="0" dirty="0">
                <a:solidFill>
                  <a:srgbClr val="333333"/>
                </a:solidFill>
                <a:effectLst/>
                <a:latin typeface="inter-regular"/>
              </a:rPr>
              <a:t>The </a:t>
            </a:r>
            <a:r>
              <a:rPr lang="en-US" b="1" i="0" dirty="0">
                <a:solidFill>
                  <a:srgbClr val="333333"/>
                </a:solidFill>
                <a:effectLst/>
                <a:latin typeface="inter-bold"/>
              </a:rPr>
              <a:t>Unary Operators</a:t>
            </a:r>
            <a:r>
              <a:rPr lang="en-US" b="0" i="0" dirty="0">
                <a:solidFill>
                  <a:srgbClr val="333333"/>
                </a:solidFill>
                <a:effectLst/>
                <a:latin typeface="inter-regular"/>
              </a:rPr>
              <a:t> in SQL perform the unary operations on the single data of the SQL table, i.e., these operators operate only on one operand.</a:t>
            </a:r>
          </a:p>
          <a:p>
            <a:pPr algn="just"/>
            <a:r>
              <a:rPr lang="en-US" b="0" i="0" dirty="0">
                <a:solidFill>
                  <a:srgbClr val="333333"/>
                </a:solidFill>
                <a:effectLst/>
                <a:latin typeface="inter-regular"/>
              </a:rPr>
              <a:t>These types of operators can be easily operated on the numeric data value of the SQL table.</a:t>
            </a:r>
          </a:p>
          <a:p>
            <a:pPr algn="just"/>
            <a:r>
              <a:rPr lang="en-US" b="1" i="0" dirty="0">
                <a:solidFill>
                  <a:srgbClr val="333333"/>
                </a:solidFill>
                <a:effectLst/>
                <a:latin typeface="inter-bold"/>
              </a:rPr>
              <a:t>Following are the various unary operators which are performed on the numeric data stored in the SQL table:</a:t>
            </a:r>
            <a:endParaRPr lang="en-US" b="0" i="0" dirty="0">
              <a:solidFill>
                <a:srgbClr val="333333"/>
              </a:solidFill>
              <a:effectLst/>
              <a:latin typeface="inter-regular"/>
            </a:endParaRPr>
          </a:p>
          <a:p>
            <a:pPr algn="just">
              <a:buFont typeface="+mj-lt"/>
              <a:buAutoNum type="arabicPeriod"/>
            </a:pPr>
            <a:r>
              <a:rPr lang="en-US" b="0" i="0" dirty="0">
                <a:solidFill>
                  <a:srgbClr val="000000"/>
                </a:solidFill>
                <a:effectLst/>
                <a:latin typeface="inter-regular"/>
              </a:rPr>
              <a:t>SQL Unary Positive Operator</a:t>
            </a:r>
          </a:p>
          <a:p>
            <a:pPr algn="just">
              <a:buFont typeface="+mj-lt"/>
              <a:buAutoNum type="arabicPeriod"/>
            </a:pPr>
            <a:r>
              <a:rPr lang="en-US" b="0" i="0" dirty="0">
                <a:solidFill>
                  <a:srgbClr val="000000"/>
                </a:solidFill>
                <a:effectLst/>
                <a:latin typeface="inter-regular"/>
              </a:rPr>
              <a:t>SQL Unary Negative Operator</a:t>
            </a:r>
          </a:p>
          <a:p>
            <a:pPr algn="just">
              <a:buFont typeface="+mj-lt"/>
              <a:buAutoNum type="arabicPeriod"/>
            </a:pPr>
            <a:r>
              <a:rPr lang="en-US" b="0" i="0" dirty="0">
                <a:solidFill>
                  <a:srgbClr val="000000"/>
                </a:solidFill>
                <a:effectLst/>
                <a:latin typeface="inter-regular"/>
              </a:rPr>
              <a:t>SQL Unary Bitwise NOT Operator</a:t>
            </a:r>
          </a:p>
          <a:p>
            <a:endParaRPr lang="en-IN" dirty="0"/>
          </a:p>
        </p:txBody>
      </p:sp>
    </p:spTree>
    <p:extLst>
      <p:ext uri="{BB962C8B-B14F-4D97-AF65-F5344CB8AC3E}">
        <p14:creationId xmlns:p14="http://schemas.microsoft.com/office/powerpoint/2010/main" val="814238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4FF2AB-5C56-858E-6241-67BFF66EB31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644B58CF-5F79-0EB2-E765-4A76054EDB10}"/>
              </a:ext>
            </a:extLst>
          </p:cNvPr>
          <p:cNvSpPr>
            <a:spLocks noGrp="1"/>
          </p:cNvSpPr>
          <p:nvPr>
            <p:ph idx="1"/>
          </p:nvPr>
        </p:nvSpPr>
        <p:spPr/>
        <p:txBody>
          <a:bodyPr/>
          <a:lstStyle/>
          <a:p>
            <a:pPr algn="just">
              <a:buFont typeface="Arial" panose="020B0604020202020204" pitchFamily="34" charset="0"/>
              <a:buChar char="•"/>
            </a:pPr>
            <a:r>
              <a:rPr lang="en-US" b="0" i="0" dirty="0">
                <a:solidFill>
                  <a:srgbClr val="000000"/>
                </a:solidFill>
                <a:effectLst/>
                <a:latin typeface="inter-regular"/>
              </a:rPr>
              <a:t>Suppose, we want to see the salary of each employee as positive from the </a:t>
            </a:r>
            <a:r>
              <a:rPr lang="en-US" b="0" i="0" dirty="0" err="1">
                <a:solidFill>
                  <a:srgbClr val="000000"/>
                </a:solidFill>
                <a:effectLst/>
                <a:latin typeface="inter-regular"/>
              </a:rPr>
              <a:t>Employee_details</a:t>
            </a:r>
            <a:r>
              <a:rPr lang="en-US" b="0" i="0" dirty="0">
                <a:solidFill>
                  <a:srgbClr val="000000"/>
                </a:solidFill>
                <a:effectLst/>
                <a:latin typeface="inter-regular"/>
              </a:rPr>
              <a:t> table. For this, we have to write the following query in SQL:</a:t>
            </a:r>
          </a:p>
          <a:p>
            <a:pPr algn="just">
              <a:buFont typeface="+mj-lt"/>
              <a:buAutoNum type="arabicPeriod"/>
            </a:pPr>
            <a:r>
              <a:rPr lang="en-US" b="0" i="0" dirty="0">
                <a:solidFill>
                  <a:srgbClr val="FF0000"/>
                </a:solidFill>
                <a:effectLst/>
                <a:latin typeface="inter-regular"/>
              </a:rPr>
              <a:t>SELECT  +</a:t>
            </a:r>
            <a:r>
              <a:rPr lang="en-US" b="0" i="0" dirty="0" err="1">
                <a:solidFill>
                  <a:srgbClr val="FF0000"/>
                </a:solidFill>
                <a:effectLst/>
                <a:latin typeface="inter-regular"/>
              </a:rPr>
              <a:t>Emp_Salary</a:t>
            </a:r>
            <a:r>
              <a:rPr lang="en-US" b="0" i="0" dirty="0">
                <a:solidFill>
                  <a:srgbClr val="FF0000"/>
                </a:solidFill>
                <a:effectLst/>
                <a:latin typeface="inter-regular"/>
              </a:rPr>
              <a:t> </a:t>
            </a:r>
            <a:r>
              <a:rPr lang="en-US" b="0" i="0" dirty="0" err="1">
                <a:solidFill>
                  <a:srgbClr val="FF0000"/>
                </a:solidFill>
                <a:effectLst/>
                <a:latin typeface="inter-regular"/>
              </a:rPr>
              <a:t>Employee_details</a:t>
            </a:r>
            <a:r>
              <a:rPr lang="en-US" b="0" i="0" dirty="0">
                <a:solidFill>
                  <a:srgbClr val="FF0000"/>
                </a:solidFill>
                <a:effectLst/>
                <a:latin typeface="inter-regular"/>
              </a:rPr>
              <a:t> ;  </a:t>
            </a:r>
          </a:p>
          <a:p>
            <a:pPr algn="just">
              <a:buFont typeface="Arial" panose="020B0604020202020204" pitchFamily="34" charset="0"/>
              <a:buChar char="•"/>
            </a:pPr>
            <a:r>
              <a:rPr lang="en-US" b="0" i="0" dirty="0">
                <a:solidFill>
                  <a:srgbClr val="000000"/>
                </a:solidFill>
                <a:effectLst/>
                <a:latin typeface="inter-regular"/>
              </a:rPr>
              <a:t>Suppose, we want to see the salary of each employee as negative from the </a:t>
            </a:r>
            <a:r>
              <a:rPr lang="en-US" b="0" i="0" dirty="0" err="1">
                <a:solidFill>
                  <a:srgbClr val="000000"/>
                </a:solidFill>
                <a:effectLst/>
                <a:latin typeface="inter-regular"/>
              </a:rPr>
              <a:t>Employee_details</a:t>
            </a:r>
            <a:r>
              <a:rPr lang="en-US" b="0" i="0" dirty="0">
                <a:solidFill>
                  <a:srgbClr val="000000"/>
                </a:solidFill>
                <a:effectLst/>
                <a:latin typeface="inter-regular"/>
              </a:rPr>
              <a:t> table. For this, we have to write the following query in SQL:</a:t>
            </a:r>
          </a:p>
          <a:p>
            <a:pPr algn="just">
              <a:buFont typeface="+mj-lt"/>
              <a:buAutoNum type="arabicPeriod"/>
            </a:pPr>
            <a:r>
              <a:rPr lang="en-US" b="0" i="0" dirty="0">
                <a:solidFill>
                  <a:srgbClr val="FF0000"/>
                </a:solidFill>
                <a:effectLst/>
                <a:latin typeface="inter-regular"/>
              </a:rPr>
              <a:t>SELECT -</a:t>
            </a:r>
            <a:r>
              <a:rPr lang="en-US" b="0" i="0" dirty="0" err="1">
                <a:solidFill>
                  <a:srgbClr val="FF0000"/>
                </a:solidFill>
                <a:effectLst/>
                <a:latin typeface="inter-regular"/>
              </a:rPr>
              <a:t>Emp_Salary</a:t>
            </a:r>
            <a:r>
              <a:rPr lang="en-US" b="0" i="0" dirty="0">
                <a:solidFill>
                  <a:srgbClr val="FF0000"/>
                </a:solidFill>
                <a:effectLst/>
                <a:latin typeface="inter-regular"/>
              </a:rPr>
              <a:t> </a:t>
            </a:r>
            <a:r>
              <a:rPr lang="en-US" b="0" i="0" dirty="0" err="1">
                <a:solidFill>
                  <a:srgbClr val="FF0000"/>
                </a:solidFill>
                <a:effectLst/>
                <a:latin typeface="inter-regular"/>
              </a:rPr>
              <a:t>Employee_details</a:t>
            </a:r>
            <a:r>
              <a:rPr lang="en-US" b="0" i="0" dirty="0">
                <a:solidFill>
                  <a:srgbClr val="FF0000"/>
                </a:solidFill>
                <a:effectLst/>
                <a:latin typeface="inter-regular"/>
              </a:rPr>
              <a:t> ;  </a:t>
            </a:r>
          </a:p>
          <a:p>
            <a:pPr algn="just">
              <a:buFont typeface="Arial" panose="020B0604020202020204" pitchFamily="34" charset="0"/>
              <a:buChar char="•"/>
            </a:pPr>
            <a:r>
              <a:rPr lang="en-US" b="0" i="0" dirty="0">
                <a:solidFill>
                  <a:srgbClr val="000000"/>
                </a:solidFill>
                <a:effectLst/>
                <a:latin typeface="inter-regular"/>
              </a:rPr>
              <a:t>Suppose, we want to see the salary of those employees as negative whose city is </a:t>
            </a:r>
            <a:r>
              <a:rPr lang="en-US" b="0" i="0" dirty="0" err="1">
                <a:solidFill>
                  <a:srgbClr val="000000"/>
                </a:solidFill>
                <a:effectLst/>
                <a:latin typeface="inter-regular"/>
              </a:rPr>
              <a:t>Kolkatain</a:t>
            </a:r>
            <a:r>
              <a:rPr lang="en-US" b="0" i="0" dirty="0">
                <a:solidFill>
                  <a:srgbClr val="000000"/>
                </a:solidFill>
                <a:effectLst/>
                <a:latin typeface="inter-regular"/>
              </a:rPr>
              <a:t> the </a:t>
            </a:r>
            <a:r>
              <a:rPr lang="en-US" b="0" i="0" dirty="0" err="1">
                <a:solidFill>
                  <a:srgbClr val="000000"/>
                </a:solidFill>
                <a:effectLst/>
                <a:latin typeface="inter-regular"/>
              </a:rPr>
              <a:t>Employee_details</a:t>
            </a:r>
            <a:r>
              <a:rPr lang="en-US" b="0" i="0" dirty="0">
                <a:solidFill>
                  <a:srgbClr val="000000"/>
                </a:solidFill>
                <a:effectLst/>
                <a:latin typeface="inter-regular"/>
              </a:rPr>
              <a:t> table. For this, we have to write the following query in SQL:</a:t>
            </a:r>
          </a:p>
          <a:p>
            <a:pPr algn="just">
              <a:buFont typeface="+mj-lt"/>
              <a:buAutoNum type="arabicPeriod"/>
            </a:pPr>
            <a:r>
              <a:rPr lang="en-US" b="0" i="0" dirty="0">
                <a:solidFill>
                  <a:srgbClr val="FF0000"/>
                </a:solidFill>
                <a:effectLst/>
                <a:latin typeface="inter-regular"/>
              </a:rPr>
              <a:t>SELECT -</a:t>
            </a:r>
            <a:r>
              <a:rPr lang="en-US" b="0" i="0" dirty="0" err="1">
                <a:solidFill>
                  <a:srgbClr val="FF0000"/>
                </a:solidFill>
                <a:effectLst/>
                <a:latin typeface="inter-regular"/>
              </a:rPr>
              <a:t>Emp_Salary</a:t>
            </a:r>
            <a:r>
              <a:rPr lang="en-US" b="0" i="0" dirty="0">
                <a:solidFill>
                  <a:srgbClr val="FF0000"/>
                </a:solidFill>
                <a:effectLst/>
                <a:latin typeface="inter-regular"/>
              </a:rPr>
              <a:t> </a:t>
            </a:r>
            <a:r>
              <a:rPr lang="en-US" b="0" i="0" dirty="0" err="1">
                <a:solidFill>
                  <a:srgbClr val="FF0000"/>
                </a:solidFill>
                <a:effectLst/>
                <a:latin typeface="inter-regular"/>
              </a:rPr>
              <a:t>Employee_details</a:t>
            </a:r>
            <a:r>
              <a:rPr lang="en-US" b="0" i="0" dirty="0">
                <a:solidFill>
                  <a:srgbClr val="FF0000"/>
                </a:solidFill>
                <a:effectLst/>
                <a:latin typeface="inter-regular"/>
              </a:rPr>
              <a:t> WHERE </a:t>
            </a:r>
            <a:r>
              <a:rPr lang="en-US" b="0" i="0" dirty="0" err="1">
                <a:solidFill>
                  <a:srgbClr val="FF0000"/>
                </a:solidFill>
                <a:effectLst/>
                <a:latin typeface="inter-regular"/>
              </a:rPr>
              <a:t>Emp_City</a:t>
            </a:r>
            <a:r>
              <a:rPr lang="en-US" b="0" i="0" dirty="0">
                <a:solidFill>
                  <a:srgbClr val="FF0000"/>
                </a:solidFill>
                <a:effectLst/>
                <a:latin typeface="inter-regular"/>
              </a:rPr>
              <a:t> = 'Kolkata';  </a:t>
            </a:r>
          </a:p>
          <a:p>
            <a:endParaRPr lang="en-IN" dirty="0"/>
          </a:p>
        </p:txBody>
      </p:sp>
    </p:spTree>
    <p:extLst>
      <p:ext uri="{BB962C8B-B14F-4D97-AF65-F5344CB8AC3E}">
        <p14:creationId xmlns:p14="http://schemas.microsoft.com/office/powerpoint/2010/main" val="3284258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EFE701-3555-CB1D-C438-39871D6974FA}"/>
              </a:ext>
            </a:extLst>
          </p:cNvPr>
          <p:cNvSpPr>
            <a:spLocks noGrp="1"/>
          </p:cNvSpPr>
          <p:nvPr>
            <p:ph type="title"/>
          </p:nvPr>
        </p:nvSpPr>
        <p:spPr/>
        <p:txBody>
          <a:bodyPr/>
          <a:lstStyle/>
          <a:p>
            <a:r>
              <a:rPr lang="en-IN" b="1" i="0" dirty="0">
                <a:solidFill>
                  <a:srgbClr val="273239"/>
                </a:solidFill>
                <a:effectLst/>
                <a:latin typeface="Nunito" pitchFamily="2" charset="0"/>
              </a:rPr>
              <a:t>Important Terminologies</a:t>
            </a:r>
            <a:endParaRPr lang="en-IN" dirty="0"/>
          </a:p>
        </p:txBody>
      </p:sp>
      <p:sp>
        <p:nvSpPr>
          <p:cNvPr id="3" name="Content Placeholder 2">
            <a:extLst>
              <a:ext uri="{FF2B5EF4-FFF2-40B4-BE49-F238E27FC236}">
                <a16:creationId xmlns:a16="http://schemas.microsoft.com/office/drawing/2014/main" xmlns="" id="{385555CD-6447-BB5B-ECFF-F5E0541E1C6E}"/>
              </a:ext>
            </a:extLst>
          </p:cNvPr>
          <p:cNvSpPr>
            <a:spLocks noGrp="1"/>
          </p:cNvSpPr>
          <p:nvPr>
            <p:ph idx="1"/>
          </p:nvPr>
        </p:nvSpPr>
        <p:spPr/>
        <p:txBody>
          <a:bodyPr/>
          <a:lstStyle/>
          <a:p>
            <a:pPr algn="just" fontAlgn="base">
              <a:buFont typeface="Arial" panose="020B0604020202020204" pitchFamily="34" charset="0"/>
              <a:buChar char="•"/>
            </a:pPr>
            <a:r>
              <a:rPr lang="en-US" b="1" i="0" dirty="0">
                <a:solidFill>
                  <a:srgbClr val="273239"/>
                </a:solidFill>
                <a:effectLst/>
                <a:latin typeface="Nunito" pitchFamily="2" charset="0"/>
              </a:rPr>
              <a:t>Attribute:</a:t>
            </a:r>
            <a:r>
              <a:rPr lang="en-US" b="0" i="0" dirty="0">
                <a:solidFill>
                  <a:srgbClr val="273239"/>
                </a:solidFill>
                <a:effectLst/>
                <a:latin typeface="Nunito" pitchFamily="2" charset="0"/>
              </a:rPr>
              <a:t> Attributes are the properties that define an entity. e.g.; </a:t>
            </a:r>
            <a:r>
              <a:rPr lang="en-US" b="1" i="0" dirty="0">
                <a:solidFill>
                  <a:srgbClr val="273239"/>
                </a:solidFill>
                <a:effectLst/>
                <a:latin typeface="Nunito" pitchFamily="2" charset="0"/>
              </a:rPr>
              <a:t>ROLL_NO</a:t>
            </a:r>
            <a:r>
              <a:rPr lang="en-US" b="0" i="0" dirty="0">
                <a:solidFill>
                  <a:srgbClr val="273239"/>
                </a:solidFill>
                <a:effectLst/>
                <a:latin typeface="Nunito" pitchFamily="2" charset="0"/>
              </a:rPr>
              <a:t>, </a:t>
            </a:r>
            <a:r>
              <a:rPr lang="en-US" b="1" i="0" dirty="0">
                <a:solidFill>
                  <a:srgbClr val="273239"/>
                </a:solidFill>
                <a:effectLst/>
                <a:latin typeface="Nunito" pitchFamily="2" charset="0"/>
              </a:rPr>
              <a:t>NAME, ADDRESS</a:t>
            </a:r>
            <a:endParaRPr lang="en-US" b="0" i="0" dirty="0">
              <a:solidFill>
                <a:srgbClr val="273239"/>
              </a:solidFill>
              <a:effectLst/>
              <a:latin typeface="Nunito" pitchFamily="2" charset="0"/>
            </a:endParaRPr>
          </a:p>
          <a:p>
            <a:pPr algn="just" fontAlgn="base">
              <a:buFont typeface="Arial" panose="020B0604020202020204" pitchFamily="34" charset="0"/>
              <a:buChar char="•"/>
            </a:pPr>
            <a:r>
              <a:rPr lang="en-US" b="1" i="0" dirty="0">
                <a:solidFill>
                  <a:srgbClr val="273239"/>
                </a:solidFill>
                <a:effectLst/>
                <a:latin typeface="Nunito" pitchFamily="2" charset="0"/>
              </a:rPr>
              <a:t>Relation Schema:</a:t>
            </a:r>
            <a:r>
              <a:rPr lang="en-US" b="0" i="0" dirty="0">
                <a:solidFill>
                  <a:srgbClr val="273239"/>
                </a:solidFill>
                <a:effectLst/>
                <a:latin typeface="Nunito" pitchFamily="2" charset="0"/>
              </a:rPr>
              <a:t> A relation schema defines the structure of the relation and represents the name of the relation with its attributes. e.g.; STUDENT (ROLL_NO, NAME, ADDRESS, PHONE, and AGE) is the relation schema for STUDENT. </a:t>
            </a:r>
          </a:p>
          <a:p>
            <a:pPr algn="just" fontAlgn="base">
              <a:buFont typeface="Arial" panose="020B0604020202020204" pitchFamily="34" charset="0"/>
              <a:buChar char="•"/>
            </a:pPr>
            <a:r>
              <a:rPr lang="en-US" b="1" i="0" dirty="0">
                <a:solidFill>
                  <a:srgbClr val="273239"/>
                </a:solidFill>
                <a:effectLst/>
                <a:latin typeface="Nunito" pitchFamily="2" charset="0"/>
              </a:rPr>
              <a:t>Tuple:</a:t>
            </a:r>
            <a:r>
              <a:rPr lang="en-US" b="0" i="0" dirty="0">
                <a:solidFill>
                  <a:srgbClr val="273239"/>
                </a:solidFill>
                <a:effectLst/>
                <a:latin typeface="Nunito" pitchFamily="2" charset="0"/>
              </a:rPr>
              <a:t> Each row in the relation is known as a tuple. The above relation contains 4 tuples, one of which is shown as:</a:t>
            </a:r>
          </a:p>
          <a:p>
            <a:endParaRPr lang="en-IN" dirty="0"/>
          </a:p>
        </p:txBody>
      </p:sp>
      <p:pic>
        <p:nvPicPr>
          <p:cNvPr id="5" name="Picture 4">
            <a:extLst>
              <a:ext uri="{FF2B5EF4-FFF2-40B4-BE49-F238E27FC236}">
                <a16:creationId xmlns:a16="http://schemas.microsoft.com/office/drawing/2014/main" xmlns="" id="{A184B582-3AC7-7717-5738-BBB45EA64D3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335497" y="5066224"/>
            <a:ext cx="3383987" cy="711842"/>
          </a:xfrm>
          <a:prstGeom prst="rect">
            <a:avLst/>
          </a:prstGeom>
        </p:spPr>
      </p:pic>
    </p:spTree>
    <p:extLst>
      <p:ext uri="{BB962C8B-B14F-4D97-AF65-F5344CB8AC3E}">
        <p14:creationId xmlns:p14="http://schemas.microsoft.com/office/powerpoint/2010/main" val="3212175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97B82B-F5C1-C791-9D53-2D03A5CFCA40}"/>
              </a:ext>
            </a:extLst>
          </p:cNvPr>
          <p:cNvSpPr>
            <a:spLocks noGrp="1"/>
          </p:cNvSpPr>
          <p:nvPr>
            <p:ph type="title"/>
          </p:nvPr>
        </p:nvSpPr>
        <p:spPr/>
        <p:txBody>
          <a:bodyPr/>
          <a:lstStyle/>
          <a:p>
            <a:r>
              <a:rPr lang="en-IN" b="0" i="0" dirty="0">
                <a:solidFill>
                  <a:srgbClr val="610B4B"/>
                </a:solidFill>
                <a:effectLst/>
                <a:latin typeface="erdana"/>
              </a:rPr>
              <a:t>SQL Bitwise NOT Operator</a:t>
            </a:r>
            <a:br>
              <a:rPr lang="en-IN" b="0" i="0" dirty="0">
                <a:solidFill>
                  <a:srgbClr val="610B4B"/>
                </a:solidFill>
                <a:effectLst/>
                <a:latin typeface="erdana"/>
              </a:rPr>
            </a:br>
            <a:endParaRPr lang="en-IN" dirty="0"/>
          </a:p>
        </p:txBody>
      </p:sp>
      <p:sp>
        <p:nvSpPr>
          <p:cNvPr id="3" name="Content Placeholder 2">
            <a:extLst>
              <a:ext uri="{FF2B5EF4-FFF2-40B4-BE49-F238E27FC236}">
                <a16:creationId xmlns:a16="http://schemas.microsoft.com/office/drawing/2014/main" xmlns="" id="{24D661F7-7D32-AD3F-1C84-43793A4E9A86}"/>
              </a:ext>
            </a:extLst>
          </p:cNvPr>
          <p:cNvSpPr>
            <a:spLocks noGrp="1"/>
          </p:cNvSpPr>
          <p:nvPr>
            <p:ph idx="1"/>
          </p:nvPr>
        </p:nvSpPr>
        <p:spPr/>
        <p:txBody>
          <a:bodyPr/>
          <a:lstStyle/>
          <a:p>
            <a:r>
              <a:rPr lang="en-US" b="0" i="0" dirty="0">
                <a:solidFill>
                  <a:srgbClr val="333333"/>
                </a:solidFill>
                <a:effectLst/>
                <a:latin typeface="inter-regular"/>
              </a:rPr>
              <a:t>The SQL Bitwise NOT operator provides the one's complement of the single numeric operand. This operator turns each bit of numeric value. If the bit of any numerical value is 001100, then this operator turns these bits into 110011.</a:t>
            </a:r>
          </a:p>
          <a:p>
            <a:pPr algn="just"/>
            <a:r>
              <a:rPr lang="en-US" b="0" i="0" dirty="0">
                <a:solidFill>
                  <a:srgbClr val="333333"/>
                </a:solidFill>
                <a:effectLst/>
                <a:latin typeface="inter-regular"/>
              </a:rPr>
              <a:t>If we want to perform the Bitwise Not operator on the marks column of </a:t>
            </a:r>
            <a:r>
              <a:rPr lang="en-US" b="1" i="0" dirty="0" err="1">
                <a:solidFill>
                  <a:srgbClr val="333333"/>
                </a:solidFill>
                <a:effectLst/>
                <a:latin typeface="inter-bold"/>
              </a:rPr>
              <a:t>Student_details</a:t>
            </a:r>
            <a:r>
              <a:rPr lang="en-US" b="1" i="0" dirty="0">
                <a:solidFill>
                  <a:srgbClr val="333333"/>
                </a:solidFill>
                <a:effectLst/>
                <a:latin typeface="inter-bold"/>
              </a:rPr>
              <a:t>,</a:t>
            </a:r>
            <a:r>
              <a:rPr lang="en-US" b="0" i="0" dirty="0">
                <a:solidFill>
                  <a:srgbClr val="333333"/>
                </a:solidFill>
                <a:effectLst/>
                <a:latin typeface="inter-regular"/>
              </a:rPr>
              <a:t> we have to write the following query in SQL:</a:t>
            </a:r>
          </a:p>
          <a:p>
            <a:pPr algn="just">
              <a:buFont typeface="+mj-lt"/>
              <a:buAutoNum type="arabicPeriod"/>
            </a:pPr>
            <a:r>
              <a:rPr lang="en-US" b="0" i="0" dirty="0">
                <a:solidFill>
                  <a:srgbClr val="FF0000"/>
                </a:solidFill>
                <a:effectLst/>
                <a:latin typeface="inter-regular"/>
              </a:rPr>
              <a:t>SELECT ~</a:t>
            </a:r>
            <a:r>
              <a:rPr lang="en-US" b="0" i="0" dirty="0" err="1">
                <a:solidFill>
                  <a:srgbClr val="FF0000"/>
                </a:solidFill>
                <a:effectLst/>
                <a:latin typeface="inter-regular"/>
              </a:rPr>
              <a:t>Stu_Marks</a:t>
            </a:r>
            <a:r>
              <a:rPr lang="en-US" b="0" i="0">
                <a:solidFill>
                  <a:srgbClr val="FF0000"/>
                </a:solidFill>
                <a:effectLst/>
                <a:latin typeface="inter-regular"/>
              </a:rPr>
              <a:t> </a:t>
            </a:r>
            <a:r>
              <a:rPr lang="en-US" b="0" i="0" smtClean="0">
                <a:solidFill>
                  <a:srgbClr val="FF0000"/>
                </a:solidFill>
                <a:effectLst/>
                <a:latin typeface="inter-regular"/>
              </a:rPr>
              <a:t>from Employee_details</a:t>
            </a:r>
            <a:r>
              <a:rPr lang="en-US" b="0" i="0" dirty="0">
                <a:solidFill>
                  <a:srgbClr val="FF0000"/>
                </a:solidFill>
                <a:effectLst/>
                <a:latin typeface="inter-regular"/>
              </a:rPr>
              <a:t> ;  </a:t>
            </a:r>
          </a:p>
          <a:p>
            <a:pPr algn="just">
              <a:buFont typeface="+mj-lt"/>
              <a:buAutoNum type="arabicPeriod"/>
            </a:pPr>
            <a:r>
              <a:rPr lang="en-US" dirty="0">
                <a:solidFill>
                  <a:srgbClr val="FF0000"/>
                </a:solidFill>
                <a:latin typeface="inter-regular"/>
              </a:rPr>
              <a:t>bitwise AND- &amp;</a:t>
            </a:r>
          </a:p>
          <a:p>
            <a:pPr algn="just">
              <a:buFont typeface="+mj-lt"/>
              <a:buAutoNum type="arabicPeriod"/>
            </a:pPr>
            <a:r>
              <a:rPr lang="en-US" b="0" i="0" dirty="0">
                <a:solidFill>
                  <a:srgbClr val="FF0000"/>
                </a:solidFill>
                <a:effectLst/>
                <a:latin typeface="inter-regular"/>
              </a:rPr>
              <a:t>Bitwise OR- |</a:t>
            </a:r>
          </a:p>
          <a:p>
            <a:endParaRPr lang="en-IN" dirty="0"/>
          </a:p>
        </p:txBody>
      </p:sp>
    </p:spTree>
    <p:extLst>
      <p:ext uri="{BB962C8B-B14F-4D97-AF65-F5344CB8AC3E}">
        <p14:creationId xmlns:p14="http://schemas.microsoft.com/office/powerpoint/2010/main" val="2554038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0BC44A-3961-DC81-27B5-C85541E39DBD}"/>
              </a:ext>
            </a:extLst>
          </p:cNvPr>
          <p:cNvSpPr>
            <a:spLocks noGrp="1"/>
          </p:cNvSpPr>
          <p:nvPr>
            <p:ph type="title"/>
          </p:nvPr>
        </p:nvSpPr>
        <p:spPr/>
        <p:txBody>
          <a:bodyPr/>
          <a:lstStyle/>
          <a:p>
            <a:r>
              <a:rPr lang="en-US" dirty="0"/>
              <a:t>INSERT Operation</a:t>
            </a:r>
            <a:endParaRPr lang="en-IN" dirty="0"/>
          </a:p>
        </p:txBody>
      </p:sp>
      <p:pic>
        <p:nvPicPr>
          <p:cNvPr id="5" name="Content Placeholder 4">
            <a:extLst>
              <a:ext uri="{FF2B5EF4-FFF2-40B4-BE49-F238E27FC236}">
                <a16:creationId xmlns:a16="http://schemas.microsoft.com/office/drawing/2014/main" xmlns="" id="{3D5F895C-0764-45F6-AE57-84114DF0A5D4}"/>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05091" y="1488666"/>
            <a:ext cx="3614661" cy="14268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xmlns="" id="{0D80D239-6520-3D06-8BFE-AC2506472DD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56616" y="3068979"/>
            <a:ext cx="10155638" cy="17470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xmlns="" id="{BD78283C-3B82-B546-455A-DE6F49374F83}"/>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882285" y="4858530"/>
            <a:ext cx="8817386" cy="19546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14191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9672AE-B948-C921-95A3-E3195B36D33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B0BC1EF4-3685-C936-3D5F-8AAE7F5B653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77334" y="2160341"/>
            <a:ext cx="4761769" cy="149076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xmlns="" id="{71A0B1E3-BFD2-5874-4095-DB7B4BF0483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77334" y="3881049"/>
            <a:ext cx="7098895" cy="1195448"/>
          </a:xfrm>
          <a:prstGeom prst="rect">
            <a:avLst/>
          </a:prstGeom>
        </p:spPr>
      </p:pic>
      <p:pic>
        <p:nvPicPr>
          <p:cNvPr id="9" name="Picture 8">
            <a:extLst>
              <a:ext uri="{FF2B5EF4-FFF2-40B4-BE49-F238E27FC236}">
                <a16:creationId xmlns:a16="http://schemas.microsoft.com/office/drawing/2014/main" xmlns="" id="{D4A6BDB0-FC45-EB20-9082-188D822F5F57}"/>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834989" y="5306438"/>
            <a:ext cx="3973494" cy="1443433"/>
          </a:xfrm>
          <a:prstGeom prst="rect">
            <a:avLst/>
          </a:prstGeom>
        </p:spPr>
      </p:pic>
    </p:spTree>
    <p:extLst>
      <p:ext uri="{BB962C8B-B14F-4D97-AF65-F5344CB8AC3E}">
        <p14:creationId xmlns:p14="http://schemas.microsoft.com/office/powerpoint/2010/main" val="3197928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6E18B037-4239-E58E-0D02-C0C964E8F20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918861" y="873317"/>
            <a:ext cx="4520242" cy="105326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xmlns="" id="{309F6C3E-3E4A-28C7-236C-DD32613C8F5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918860" y="2149366"/>
            <a:ext cx="4378353" cy="1412372"/>
          </a:xfrm>
          <a:prstGeom prst="rect">
            <a:avLst/>
          </a:prstGeom>
        </p:spPr>
      </p:pic>
      <p:pic>
        <p:nvPicPr>
          <p:cNvPr id="9" name="Picture 8">
            <a:extLst>
              <a:ext uri="{FF2B5EF4-FFF2-40B4-BE49-F238E27FC236}">
                <a16:creationId xmlns:a16="http://schemas.microsoft.com/office/drawing/2014/main" xmlns="" id="{E7C12DF6-0E62-A5F4-31EE-350B173267B2}"/>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1073861" y="3767493"/>
            <a:ext cx="4990553" cy="1163931"/>
          </a:xfrm>
          <a:prstGeom prst="rect">
            <a:avLst/>
          </a:prstGeom>
        </p:spPr>
      </p:pic>
      <p:sp>
        <p:nvSpPr>
          <p:cNvPr id="10" name="Rectangle 1">
            <a:extLst>
              <a:ext uri="{FF2B5EF4-FFF2-40B4-BE49-F238E27FC236}">
                <a16:creationId xmlns:a16="http://schemas.microsoft.com/office/drawing/2014/main" xmlns="" id="{BECF1612-3A38-A8E7-09B2-2241F36C2E56}"/>
              </a:ext>
            </a:extLst>
          </p:cNvPr>
          <p:cNvSpPr>
            <a:spLocks noChangeArrowheads="1"/>
          </p:cNvSpPr>
          <p:nvPr/>
        </p:nvSpPr>
        <p:spPr bwMode="auto">
          <a:xfrm>
            <a:off x="1073861" y="5849007"/>
            <a:ext cx="12192000" cy="0"/>
          </a:xfrm>
          <a:prstGeom prst="rect">
            <a:avLst/>
          </a:prstGeom>
          <a:solidFill>
            <a:srgbClr val="EEF5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oxygen" panose="020F0502020204030204" pitchFamily="2" charset="0"/>
              </a:rPr>
              <a:t> If you use </a:t>
            </a:r>
            <a:r>
              <a:rPr kumimoji="0" lang="en-US" altLang="en-US" sz="1000" b="0" i="0" u="none" strike="noStrike" cap="none" normalizeH="0" baseline="0">
                <a:ln>
                  <a:noFill/>
                </a:ln>
                <a:solidFill>
                  <a:srgbClr val="4424A9"/>
                </a:solidFill>
                <a:effectLst/>
                <a:latin typeface="fira code" panose="020F0502020204030204" pitchFamily="49" charset="0"/>
              </a:rPr>
              <a:t>DELETE</a:t>
            </a:r>
            <a:r>
              <a:rPr kumimoji="0" lang="en-US" altLang="en-US" sz="1300" b="0" i="0" u="none" strike="noStrike" cap="none" normalizeH="0" baseline="0">
                <a:ln>
                  <a:noFill/>
                </a:ln>
                <a:solidFill>
                  <a:srgbClr val="000000"/>
                </a:solidFill>
                <a:effectLst/>
                <a:latin typeface="oxygen" panose="020F0502020204030204" pitchFamily="2" charset="0"/>
              </a:rPr>
              <a:t> without adding a </a:t>
            </a:r>
            <a:r>
              <a:rPr kumimoji="0" lang="en-US" altLang="en-US" sz="1000" b="0" i="0" u="none" strike="noStrike" cap="none" normalizeH="0" baseline="0">
                <a:ln>
                  <a:noFill/>
                </a:ln>
                <a:solidFill>
                  <a:srgbClr val="4424A9"/>
                </a:solidFill>
                <a:effectLst/>
                <a:latin typeface="fira code" panose="020F0502020204030204" pitchFamily="49" charset="0"/>
              </a:rPr>
              <a:t>WHERE</a:t>
            </a:r>
            <a:r>
              <a:rPr kumimoji="0" lang="en-US" altLang="en-US" sz="1300" b="0" i="0" u="none" strike="noStrike" cap="none" normalizeH="0" baseline="0">
                <a:ln>
                  <a:noFill/>
                </a:ln>
                <a:solidFill>
                  <a:srgbClr val="000000"/>
                </a:solidFill>
                <a:effectLst/>
                <a:latin typeface="oxygen" panose="020F0502020204030204" pitchFamily="2" charset="0"/>
              </a:rPr>
              <a:t> clause, you'll delete every row out of your table.</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13614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1A70F7-08A9-BA1D-ED8B-C143A2A4BC4A}"/>
              </a:ext>
            </a:extLst>
          </p:cNvPr>
          <p:cNvSpPr>
            <a:spLocks noGrp="1"/>
          </p:cNvSpPr>
          <p:nvPr>
            <p:ph type="title"/>
          </p:nvPr>
        </p:nvSpPr>
        <p:spPr/>
        <p:txBody>
          <a:bodyPr/>
          <a:lstStyle/>
          <a:p>
            <a:r>
              <a:rPr lang="en-IN" b="1" i="0" dirty="0">
                <a:solidFill>
                  <a:srgbClr val="202124"/>
                </a:solidFill>
                <a:effectLst/>
                <a:latin typeface="Google Sans"/>
              </a:rPr>
              <a:t>Aggregate functions in SQL</a:t>
            </a:r>
            <a:endParaRPr lang="en-IN" dirty="0"/>
          </a:p>
        </p:txBody>
      </p:sp>
      <p:sp>
        <p:nvSpPr>
          <p:cNvPr id="3" name="Content Placeholder 2">
            <a:extLst>
              <a:ext uri="{FF2B5EF4-FFF2-40B4-BE49-F238E27FC236}">
                <a16:creationId xmlns:a16="http://schemas.microsoft.com/office/drawing/2014/main" xmlns="" id="{33074C04-C7AE-876F-38AE-4F92B3EF5700}"/>
              </a:ext>
            </a:extLst>
          </p:cNvPr>
          <p:cNvSpPr>
            <a:spLocks noGrp="1"/>
          </p:cNvSpPr>
          <p:nvPr>
            <p:ph idx="1"/>
          </p:nvPr>
        </p:nvSpPr>
        <p:spPr/>
        <p:txBody>
          <a:bodyPr/>
          <a:lstStyle/>
          <a:p>
            <a:r>
              <a:rPr lang="en-US" dirty="0"/>
              <a:t>These are the functions that take a collection of values as input and return a single value. SQL offers five built-in aggregate functions.</a:t>
            </a:r>
          </a:p>
          <a:p>
            <a:r>
              <a:rPr lang="en-US" dirty="0">
                <a:solidFill>
                  <a:srgbClr val="FF0000"/>
                </a:solidFill>
              </a:rPr>
              <a:t>Avg</a:t>
            </a:r>
          </a:p>
          <a:p>
            <a:r>
              <a:rPr lang="en-US" dirty="0">
                <a:solidFill>
                  <a:srgbClr val="FF0000"/>
                </a:solidFill>
              </a:rPr>
              <a:t>Min</a:t>
            </a:r>
          </a:p>
          <a:p>
            <a:r>
              <a:rPr lang="en-US" dirty="0">
                <a:solidFill>
                  <a:srgbClr val="FF0000"/>
                </a:solidFill>
              </a:rPr>
              <a:t>Max</a:t>
            </a:r>
          </a:p>
          <a:p>
            <a:r>
              <a:rPr lang="en-US" dirty="0">
                <a:solidFill>
                  <a:srgbClr val="FF0000"/>
                </a:solidFill>
              </a:rPr>
              <a:t>Sum</a:t>
            </a:r>
          </a:p>
          <a:p>
            <a:r>
              <a:rPr lang="en-US" dirty="0">
                <a:solidFill>
                  <a:srgbClr val="FF0000"/>
                </a:solidFill>
              </a:rPr>
              <a:t>Count</a:t>
            </a:r>
          </a:p>
          <a:p>
            <a:pPr marL="0" indent="0">
              <a:buNone/>
            </a:pPr>
            <a:r>
              <a:rPr lang="en-US" dirty="0">
                <a:solidFill>
                  <a:srgbClr val="FF0000"/>
                </a:solidFill>
              </a:rPr>
              <a:t>Note- The input to </a:t>
            </a:r>
            <a:r>
              <a:rPr lang="en-US" b="1" dirty="0">
                <a:solidFill>
                  <a:srgbClr val="FF0000"/>
                </a:solidFill>
              </a:rPr>
              <a:t>sum </a:t>
            </a:r>
            <a:r>
              <a:rPr lang="en-US" dirty="0">
                <a:solidFill>
                  <a:srgbClr val="FF0000"/>
                </a:solidFill>
              </a:rPr>
              <a:t>and</a:t>
            </a:r>
            <a:r>
              <a:rPr lang="en-US" b="1" dirty="0">
                <a:solidFill>
                  <a:srgbClr val="FF0000"/>
                </a:solidFill>
              </a:rPr>
              <a:t> avg </a:t>
            </a:r>
            <a:r>
              <a:rPr lang="en-US" dirty="0">
                <a:solidFill>
                  <a:srgbClr val="FF0000"/>
                </a:solidFill>
              </a:rPr>
              <a:t>must be a collection of numbers, but the other operators can operate on collections of non numeric data types such as </a:t>
            </a:r>
            <a:r>
              <a:rPr lang="en-US" b="1" dirty="0">
                <a:solidFill>
                  <a:srgbClr val="FF0000"/>
                </a:solidFill>
              </a:rPr>
              <a:t>string</a:t>
            </a:r>
            <a:r>
              <a:rPr lang="en-US" dirty="0">
                <a:solidFill>
                  <a:srgbClr val="FF0000"/>
                </a:solidFill>
              </a:rPr>
              <a:t> as well</a:t>
            </a:r>
            <a:endParaRPr lang="en-US" b="1" dirty="0">
              <a:solidFill>
                <a:srgbClr val="FF0000"/>
              </a:solidFill>
            </a:endParaRPr>
          </a:p>
        </p:txBody>
      </p:sp>
    </p:spTree>
    <p:extLst>
      <p:ext uri="{BB962C8B-B14F-4D97-AF65-F5344CB8AC3E}">
        <p14:creationId xmlns:p14="http://schemas.microsoft.com/office/powerpoint/2010/main" val="1012570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D2DE01-6EC6-12B6-0D74-BC8BD235E858}"/>
              </a:ext>
            </a:extLst>
          </p:cNvPr>
          <p:cNvSpPr>
            <a:spLocks noGrp="1"/>
          </p:cNvSpPr>
          <p:nvPr>
            <p:ph type="title"/>
          </p:nvPr>
        </p:nvSpPr>
        <p:spPr/>
        <p:txBody>
          <a:bodyPr/>
          <a:lstStyle/>
          <a:p>
            <a:r>
              <a:rPr lang="en-US" dirty="0"/>
              <a:t>Count</a:t>
            </a:r>
            <a:endParaRPr lang="en-IN" dirty="0"/>
          </a:p>
        </p:txBody>
      </p:sp>
      <p:sp>
        <p:nvSpPr>
          <p:cNvPr id="3" name="Content Placeholder 2">
            <a:extLst>
              <a:ext uri="{FF2B5EF4-FFF2-40B4-BE49-F238E27FC236}">
                <a16:creationId xmlns:a16="http://schemas.microsoft.com/office/drawing/2014/main" xmlns="" id="{11DAF43E-2D9B-E021-DD10-2999ADDC4282}"/>
              </a:ext>
            </a:extLst>
          </p:cNvPr>
          <p:cNvSpPr>
            <a:spLocks noGrp="1"/>
          </p:cNvSpPr>
          <p:nvPr>
            <p:ph idx="1"/>
          </p:nvPr>
        </p:nvSpPr>
        <p:spPr/>
        <p:txBody>
          <a:bodyPr/>
          <a:lstStyle/>
          <a:p>
            <a:r>
              <a:rPr lang="en-US" dirty="0"/>
              <a:t>COUNT is a SQL aggregate function for counting the number of rows in a particular column. COUNT is the easiest aggregate function to begin with because verifying your results is extremely simple.</a:t>
            </a:r>
          </a:p>
          <a:p>
            <a:r>
              <a:rPr lang="en-IN" b="0" i="0" dirty="0">
                <a:solidFill>
                  <a:srgbClr val="8959A8"/>
                </a:solidFill>
                <a:effectLst/>
                <a:latin typeface="Atlas Typewriter"/>
              </a:rPr>
              <a:t>SELECT</a:t>
            </a:r>
            <a:r>
              <a:rPr lang="en-IN" b="0" i="0" dirty="0">
                <a:solidFill>
                  <a:srgbClr val="191925"/>
                </a:solidFill>
                <a:effectLst/>
                <a:latin typeface="Atlas Typewriter"/>
              </a:rPr>
              <a:t> </a:t>
            </a:r>
            <a:r>
              <a:rPr lang="en-IN" b="0" i="0" dirty="0">
                <a:solidFill>
                  <a:srgbClr val="F5871F"/>
                </a:solidFill>
                <a:effectLst/>
                <a:latin typeface="Atlas Typewriter"/>
              </a:rPr>
              <a:t>COUNT</a:t>
            </a:r>
            <a:r>
              <a:rPr lang="en-IN" b="0" i="0" dirty="0">
                <a:solidFill>
                  <a:srgbClr val="191925"/>
                </a:solidFill>
                <a:effectLst/>
                <a:latin typeface="Atlas Typewriter"/>
              </a:rPr>
              <a:t>(*) </a:t>
            </a:r>
            <a:r>
              <a:rPr lang="en-IN" b="0" i="0" dirty="0">
                <a:solidFill>
                  <a:srgbClr val="8959A8"/>
                </a:solidFill>
                <a:effectLst/>
                <a:latin typeface="Atlas Typewriter"/>
              </a:rPr>
              <a:t>FROM</a:t>
            </a:r>
            <a:r>
              <a:rPr lang="en-US" b="0" i="0" dirty="0">
                <a:solidFill>
                  <a:srgbClr val="8959A8"/>
                </a:solidFill>
                <a:effectLst/>
                <a:latin typeface="Atlas Typewriter"/>
              </a:rPr>
              <a:t> course</a:t>
            </a:r>
          </a:p>
          <a:p>
            <a:r>
              <a:rPr lang="en-US" dirty="0">
                <a:solidFill>
                  <a:srgbClr val="8959A8"/>
                </a:solidFill>
                <a:latin typeface="Atlas Typewriter"/>
              </a:rPr>
              <a:t>Select count (distinct ID) </a:t>
            </a:r>
          </a:p>
          <a:p>
            <a:pPr marL="0" indent="0">
              <a:buNone/>
            </a:pPr>
            <a:r>
              <a:rPr lang="en-US" dirty="0">
                <a:solidFill>
                  <a:srgbClr val="8959A8"/>
                </a:solidFill>
                <a:latin typeface="Atlas Typewriter"/>
              </a:rPr>
              <a:t>	from teaches</a:t>
            </a:r>
          </a:p>
          <a:p>
            <a:pPr marL="0" indent="0">
              <a:buNone/>
            </a:pPr>
            <a:r>
              <a:rPr lang="en-US" dirty="0">
                <a:solidFill>
                  <a:srgbClr val="8959A8"/>
                </a:solidFill>
                <a:latin typeface="Atlas Typewriter"/>
              </a:rPr>
              <a:t>	where semester = ‘Spring’ and year = 2010;</a:t>
            </a:r>
          </a:p>
          <a:p>
            <a:r>
              <a:rPr lang="en-US" b="0" i="0" dirty="0">
                <a:solidFill>
                  <a:srgbClr val="8959A8"/>
                </a:solidFill>
                <a:effectLst/>
                <a:latin typeface="Atlas Typewriter"/>
              </a:rPr>
              <a:t>SELECT</a:t>
            </a:r>
            <a:r>
              <a:rPr lang="en-US" b="0" i="0" dirty="0">
                <a:solidFill>
                  <a:srgbClr val="191925"/>
                </a:solidFill>
                <a:effectLst/>
                <a:latin typeface="Atlas Typewriter"/>
              </a:rPr>
              <a:t> COUNT(</a:t>
            </a:r>
            <a:r>
              <a:rPr lang="en-US" b="0" i="0" dirty="0">
                <a:solidFill>
                  <a:srgbClr val="F5871F"/>
                </a:solidFill>
                <a:effectLst/>
                <a:latin typeface="Atlas Typewriter"/>
              </a:rPr>
              <a:t>date</a:t>
            </a:r>
            <a:r>
              <a:rPr lang="en-US" b="0" i="0" dirty="0">
                <a:solidFill>
                  <a:srgbClr val="191925"/>
                </a:solidFill>
                <a:effectLst/>
                <a:latin typeface="Atlas Typewriter"/>
              </a:rPr>
              <a:t>) </a:t>
            </a:r>
            <a:r>
              <a:rPr lang="en-US" b="0" i="0" dirty="0">
                <a:solidFill>
                  <a:srgbClr val="8959A8"/>
                </a:solidFill>
                <a:effectLst/>
                <a:latin typeface="Atlas Typewriter"/>
              </a:rPr>
              <a:t>AS</a:t>
            </a:r>
            <a:r>
              <a:rPr lang="en-US" b="0" i="0" dirty="0">
                <a:solidFill>
                  <a:srgbClr val="191925"/>
                </a:solidFill>
                <a:effectLst/>
                <a:latin typeface="Atlas Typewriter"/>
              </a:rPr>
              <a:t> </a:t>
            </a:r>
            <a:r>
              <a:rPr lang="en-US" b="0" i="0" dirty="0" err="1">
                <a:solidFill>
                  <a:srgbClr val="191925"/>
                </a:solidFill>
                <a:effectLst/>
                <a:latin typeface="Atlas Typewriter"/>
              </a:rPr>
              <a:t>count_of_date</a:t>
            </a:r>
            <a:r>
              <a:rPr lang="en-US" b="0" i="0" dirty="0">
                <a:solidFill>
                  <a:srgbClr val="191925"/>
                </a:solidFill>
                <a:effectLst/>
                <a:latin typeface="Atlas Typewriter"/>
              </a:rPr>
              <a:t> </a:t>
            </a:r>
            <a:r>
              <a:rPr lang="en-US" b="0" i="0" dirty="0">
                <a:solidFill>
                  <a:srgbClr val="8959A8"/>
                </a:solidFill>
                <a:effectLst/>
                <a:latin typeface="Atlas Typewriter"/>
              </a:rPr>
              <a:t>FROM</a:t>
            </a:r>
            <a:r>
              <a:rPr lang="en-US" b="0" i="0" dirty="0">
                <a:solidFill>
                  <a:srgbClr val="191925"/>
                </a:solidFill>
                <a:effectLst/>
                <a:latin typeface="Atlas Typewriter"/>
              </a:rPr>
              <a:t> </a:t>
            </a:r>
            <a:r>
              <a:rPr lang="en-US" b="0" i="0" dirty="0" err="1">
                <a:solidFill>
                  <a:srgbClr val="191925"/>
                </a:solidFill>
                <a:effectLst/>
                <a:latin typeface="Atlas Typewriter"/>
              </a:rPr>
              <a:t>tutorial.aapl_historical_stock_price</a:t>
            </a:r>
            <a:endParaRPr lang="en-IN" dirty="0"/>
          </a:p>
        </p:txBody>
      </p:sp>
    </p:spTree>
    <p:extLst>
      <p:ext uri="{BB962C8B-B14F-4D97-AF65-F5344CB8AC3E}">
        <p14:creationId xmlns:p14="http://schemas.microsoft.com/office/powerpoint/2010/main" val="2800011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8B9A9D-9A8E-D130-AF2F-021FCA9C5523}"/>
              </a:ext>
            </a:extLst>
          </p:cNvPr>
          <p:cNvSpPr>
            <a:spLocks noGrp="1"/>
          </p:cNvSpPr>
          <p:nvPr>
            <p:ph type="title"/>
          </p:nvPr>
        </p:nvSpPr>
        <p:spPr/>
        <p:txBody>
          <a:bodyPr/>
          <a:lstStyle/>
          <a:p>
            <a:r>
              <a:rPr lang="en-US" dirty="0"/>
              <a:t>Sum</a:t>
            </a:r>
            <a:endParaRPr lang="en-IN" dirty="0"/>
          </a:p>
        </p:txBody>
      </p:sp>
      <p:sp>
        <p:nvSpPr>
          <p:cNvPr id="3" name="Content Placeholder 2">
            <a:extLst>
              <a:ext uri="{FF2B5EF4-FFF2-40B4-BE49-F238E27FC236}">
                <a16:creationId xmlns:a16="http://schemas.microsoft.com/office/drawing/2014/main" xmlns="" id="{E7B27293-3726-B1EA-27C0-6B079AFB2B01}"/>
              </a:ext>
            </a:extLst>
          </p:cNvPr>
          <p:cNvSpPr>
            <a:spLocks noGrp="1"/>
          </p:cNvSpPr>
          <p:nvPr>
            <p:ph idx="1"/>
          </p:nvPr>
        </p:nvSpPr>
        <p:spPr/>
        <p:txBody>
          <a:bodyPr/>
          <a:lstStyle/>
          <a:p>
            <a:r>
              <a:rPr lang="en-US" dirty="0"/>
              <a:t>SUM is a SQL aggregate function. that totals the values in a given column. Unlike COUNT, you can only use SUM on columns containing numerical values.</a:t>
            </a:r>
          </a:p>
          <a:p>
            <a:r>
              <a:rPr lang="en-US" b="0" i="0" dirty="0">
                <a:solidFill>
                  <a:srgbClr val="191925"/>
                </a:solidFill>
                <a:effectLst/>
                <a:latin typeface="Atlas Typewriter"/>
              </a:rPr>
              <a:t>SELECT SUM(</a:t>
            </a:r>
            <a:r>
              <a:rPr lang="en-US" b="0" i="0" dirty="0">
                <a:solidFill>
                  <a:srgbClr val="8959A8"/>
                </a:solidFill>
                <a:effectLst/>
                <a:latin typeface="Atlas Typewriter"/>
              </a:rPr>
              <a:t>volume</a:t>
            </a:r>
            <a:r>
              <a:rPr lang="en-US" b="0" i="0" dirty="0">
                <a:solidFill>
                  <a:srgbClr val="191925"/>
                </a:solidFill>
                <a:effectLst/>
                <a:latin typeface="Atlas Typewriter"/>
              </a:rPr>
              <a:t>) </a:t>
            </a:r>
            <a:r>
              <a:rPr lang="en-US" b="0" i="0" dirty="0">
                <a:solidFill>
                  <a:srgbClr val="8959A8"/>
                </a:solidFill>
                <a:effectLst/>
                <a:latin typeface="Atlas Typewriter"/>
              </a:rPr>
              <a:t>FROM</a:t>
            </a:r>
            <a:r>
              <a:rPr lang="en-US" b="0" i="0" dirty="0">
                <a:solidFill>
                  <a:srgbClr val="191925"/>
                </a:solidFill>
                <a:effectLst/>
                <a:latin typeface="Atlas Typewriter"/>
              </a:rPr>
              <a:t> </a:t>
            </a:r>
            <a:r>
              <a:rPr lang="en-US" b="0" i="0" dirty="0" err="1">
                <a:solidFill>
                  <a:srgbClr val="191925"/>
                </a:solidFill>
                <a:effectLst/>
                <a:latin typeface="Atlas Typewriter"/>
              </a:rPr>
              <a:t>tutorial.aapl_historical_stock_price</a:t>
            </a:r>
            <a:endParaRPr lang="en-IN" dirty="0"/>
          </a:p>
        </p:txBody>
      </p:sp>
    </p:spTree>
    <p:extLst>
      <p:ext uri="{BB962C8B-B14F-4D97-AF65-F5344CB8AC3E}">
        <p14:creationId xmlns:p14="http://schemas.microsoft.com/office/powerpoint/2010/main" val="3157266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198C0E-E128-94AE-940C-EB409AA8C476}"/>
              </a:ext>
            </a:extLst>
          </p:cNvPr>
          <p:cNvSpPr>
            <a:spLocks noGrp="1"/>
          </p:cNvSpPr>
          <p:nvPr>
            <p:ph type="title"/>
          </p:nvPr>
        </p:nvSpPr>
        <p:spPr/>
        <p:txBody>
          <a:bodyPr/>
          <a:lstStyle/>
          <a:p>
            <a:r>
              <a:rPr lang="en-IN" b="0" i="0" dirty="0">
                <a:solidFill>
                  <a:srgbClr val="043F2E"/>
                </a:solidFill>
                <a:effectLst/>
                <a:latin typeface="Grenette"/>
              </a:rPr>
              <a:t>MIN/MAX</a:t>
            </a:r>
            <a:endParaRPr lang="en-IN" dirty="0"/>
          </a:p>
        </p:txBody>
      </p:sp>
      <p:sp>
        <p:nvSpPr>
          <p:cNvPr id="3" name="Content Placeholder 2">
            <a:extLst>
              <a:ext uri="{FF2B5EF4-FFF2-40B4-BE49-F238E27FC236}">
                <a16:creationId xmlns:a16="http://schemas.microsoft.com/office/drawing/2014/main" xmlns="" id="{3BF76E4E-9332-5943-2518-671F5A780330}"/>
              </a:ext>
            </a:extLst>
          </p:cNvPr>
          <p:cNvSpPr>
            <a:spLocks noGrp="1"/>
          </p:cNvSpPr>
          <p:nvPr>
            <p:ph idx="1"/>
          </p:nvPr>
        </p:nvSpPr>
        <p:spPr/>
        <p:txBody>
          <a:bodyPr/>
          <a:lstStyle/>
          <a:p>
            <a:r>
              <a:rPr lang="en-US" dirty="0"/>
              <a:t>MIN and MAX are SQL aggregation functions that return the lowest and highest values in a particular column.</a:t>
            </a:r>
          </a:p>
          <a:p>
            <a:r>
              <a:rPr lang="en-US" dirty="0"/>
              <a:t>They're similar to COUNT in that they can be used on non-numerical columns. Depending on the column type, MIN will return the lowest number, earliest date, or non-numerical value as close alphabetically to "A" as possible. </a:t>
            </a:r>
          </a:p>
          <a:p>
            <a:r>
              <a:rPr lang="en-US" dirty="0"/>
              <a:t>As you might suspect, MAX does the opposite—it returns the highest number, the latest date, or the non-numerical value closest alphabetically to "Z.“</a:t>
            </a:r>
          </a:p>
          <a:p>
            <a:r>
              <a:rPr lang="en-US" sz="2000" b="0" i="0" dirty="0">
                <a:solidFill>
                  <a:srgbClr val="8959A8"/>
                </a:solidFill>
                <a:effectLst/>
                <a:latin typeface="Atlas Typewriter"/>
              </a:rPr>
              <a:t>SELECT</a:t>
            </a:r>
            <a:r>
              <a:rPr lang="en-US" sz="2000" b="0" i="0" dirty="0">
                <a:solidFill>
                  <a:srgbClr val="191925"/>
                </a:solidFill>
                <a:effectLst/>
                <a:latin typeface="Atlas Typewriter"/>
              </a:rPr>
              <a:t> </a:t>
            </a:r>
            <a:r>
              <a:rPr lang="en-US" sz="2000" b="0" i="0" dirty="0">
                <a:solidFill>
                  <a:srgbClr val="F5871F"/>
                </a:solidFill>
                <a:effectLst/>
                <a:latin typeface="Atlas Typewriter"/>
              </a:rPr>
              <a:t>MIN</a:t>
            </a:r>
            <a:r>
              <a:rPr lang="en-US" sz="2000" b="0" i="0" dirty="0">
                <a:solidFill>
                  <a:srgbClr val="191925"/>
                </a:solidFill>
                <a:effectLst/>
                <a:latin typeface="Atlas Typewriter"/>
              </a:rPr>
              <a:t>(volume) </a:t>
            </a:r>
            <a:r>
              <a:rPr lang="en-US" sz="2000" b="0" i="0" dirty="0">
                <a:solidFill>
                  <a:srgbClr val="8959A8"/>
                </a:solidFill>
                <a:effectLst/>
                <a:latin typeface="Atlas Typewriter"/>
              </a:rPr>
              <a:t>AS</a:t>
            </a:r>
            <a:r>
              <a:rPr lang="en-US" sz="2000" b="0" i="0" dirty="0">
                <a:solidFill>
                  <a:srgbClr val="191925"/>
                </a:solidFill>
                <a:effectLst/>
                <a:latin typeface="Atlas Typewriter"/>
              </a:rPr>
              <a:t> </a:t>
            </a:r>
            <a:r>
              <a:rPr lang="en-US" sz="2000" b="0" i="0" dirty="0" err="1">
                <a:solidFill>
                  <a:srgbClr val="191925"/>
                </a:solidFill>
                <a:effectLst/>
                <a:latin typeface="Atlas Typewriter"/>
              </a:rPr>
              <a:t>min_volume</a:t>
            </a:r>
            <a:r>
              <a:rPr lang="en-US" sz="2000" b="0" i="0" dirty="0">
                <a:solidFill>
                  <a:srgbClr val="191925"/>
                </a:solidFill>
                <a:effectLst/>
                <a:latin typeface="Atlas Typewriter"/>
              </a:rPr>
              <a:t>, </a:t>
            </a:r>
            <a:r>
              <a:rPr lang="en-US" sz="2000" b="0" i="0" dirty="0">
                <a:solidFill>
                  <a:srgbClr val="F5871F"/>
                </a:solidFill>
                <a:effectLst/>
                <a:latin typeface="Atlas Typewriter"/>
              </a:rPr>
              <a:t>MAX</a:t>
            </a:r>
            <a:r>
              <a:rPr lang="en-US" sz="2000" b="0" i="0" dirty="0">
                <a:solidFill>
                  <a:srgbClr val="191925"/>
                </a:solidFill>
                <a:effectLst/>
                <a:latin typeface="Atlas Typewriter"/>
              </a:rPr>
              <a:t>(volume) </a:t>
            </a:r>
            <a:r>
              <a:rPr lang="en-US" sz="2000" b="0" i="0" dirty="0">
                <a:solidFill>
                  <a:srgbClr val="8959A8"/>
                </a:solidFill>
                <a:effectLst/>
                <a:latin typeface="Atlas Typewriter"/>
              </a:rPr>
              <a:t>AS</a:t>
            </a:r>
            <a:r>
              <a:rPr lang="en-US" sz="2000" b="0" i="0" dirty="0">
                <a:solidFill>
                  <a:srgbClr val="191925"/>
                </a:solidFill>
                <a:effectLst/>
                <a:latin typeface="Atlas Typewriter"/>
              </a:rPr>
              <a:t> </a:t>
            </a:r>
            <a:r>
              <a:rPr lang="en-US" sz="2000" b="0" i="0" dirty="0" err="1">
                <a:solidFill>
                  <a:srgbClr val="191925"/>
                </a:solidFill>
                <a:effectLst/>
                <a:latin typeface="Atlas Typewriter"/>
              </a:rPr>
              <a:t>max_volume</a:t>
            </a:r>
            <a:r>
              <a:rPr lang="en-US" sz="2000" b="0" i="0" dirty="0">
                <a:solidFill>
                  <a:srgbClr val="191925"/>
                </a:solidFill>
                <a:effectLst/>
                <a:latin typeface="Atlas Typewriter"/>
              </a:rPr>
              <a:t> </a:t>
            </a:r>
            <a:r>
              <a:rPr lang="en-US" sz="2000" b="0" i="0" dirty="0">
                <a:solidFill>
                  <a:srgbClr val="8959A8"/>
                </a:solidFill>
                <a:effectLst/>
                <a:latin typeface="Atlas Typewriter"/>
              </a:rPr>
              <a:t>FROM</a:t>
            </a:r>
            <a:r>
              <a:rPr lang="en-US" sz="2000" b="0" i="0" dirty="0">
                <a:solidFill>
                  <a:srgbClr val="191925"/>
                </a:solidFill>
                <a:effectLst/>
                <a:latin typeface="Atlas Typewriter"/>
              </a:rPr>
              <a:t> </a:t>
            </a:r>
            <a:r>
              <a:rPr lang="en-US" sz="2000" b="0" i="0" dirty="0" err="1">
                <a:solidFill>
                  <a:srgbClr val="191925"/>
                </a:solidFill>
                <a:effectLst/>
                <a:latin typeface="Atlas Typewriter"/>
              </a:rPr>
              <a:t>tutorial.aapl_historical_stock_price</a:t>
            </a:r>
            <a:endParaRPr lang="en-IN" sz="2000" dirty="0"/>
          </a:p>
        </p:txBody>
      </p:sp>
    </p:spTree>
    <p:extLst>
      <p:ext uri="{BB962C8B-B14F-4D97-AF65-F5344CB8AC3E}">
        <p14:creationId xmlns:p14="http://schemas.microsoft.com/office/powerpoint/2010/main" val="18756105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0E0D73-AE88-4957-21F9-C7EAC1B82D1D}"/>
              </a:ext>
            </a:extLst>
          </p:cNvPr>
          <p:cNvSpPr>
            <a:spLocks noGrp="1"/>
          </p:cNvSpPr>
          <p:nvPr>
            <p:ph type="title"/>
          </p:nvPr>
        </p:nvSpPr>
        <p:spPr/>
        <p:txBody>
          <a:bodyPr/>
          <a:lstStyle/>
          <a:p>
            <a:r>
              <a:rPr lang="en-US" dirty="0"/>
              <a:t>AVG</a:t>
            </a:r>
            <a:endParaRPr lang="en-IN" dirty="0"/>
          </a:p>
        </p:txBody>
      </p:sp>
      <p:sp>
        <p:nvSpPr>
          <p:cNvPr id="3" name="Content Placeholder 2">
            <a:extLst>
              <a:ext uri="{FF2B5EF4-FFF2-40B4-BE49-F238E27FC236}">
                <a16:creationId xmlns:a16="http://schemas.microsoft.com/office/drawing/2014/main" xmlns="" id="{A965B058-1249-BC11-D962-87B9652C1D7E}"/>
              </a:ext>
            </a:extLst>
          </p:cNvPr>
          <p:cNvSpPr>
            <a:spLocks noGrp="1"/>
          </p:cNvSpPr>
          <p:nvPr>
            <p:ph idx="1"/>
          </p:nvPr>
        </p:nvSpPr>
        <p:spPr/>
        <p:txBody>
          <a:bodyPr/>
          <a:lstStyle/>
          <a:p>
            <a:r>
              <a:rPr lang="en-US" dirty="0"/>
              <a:t>AVG is a SQL aggregate function that calculates the average of a selected group of values. It's very useful, but has some limitations. First, it can only be used on numerical columns. Second, it ignores nulls completely.</a:t>
            </a:r>
          </a:p>
          <a:p>
            <a:r>
              <a:rPr lang="en-US" sz="2000" b="0" i="0" dirty="0">
                <a:solidFill>
                  <a:srgbClr val="8959A8"/>
                </a:solidFill>
                <a:effectLst/>
                <a:latin typeface="Atlas Typewriter"/>
              </a:rPr>
              <a:t>SELECT</a:t>
            </a:r>
            <a:r>
              <a:rPr lang="en-US" sz="2000" b="0" i="0" dirty="0">
                <a:solidFill>
                  <a:srgbClr val="191925"/>
                </a:solidFill>
                <a:effectLst/>
                <a:latin typeface="Atlas Typewriter"/>
              </a:rPr>
              <a:t> </a:t>
            </a:r>
            <a:r>
              <a:rPr lang="en-US" sz="2000" b="0" i="0" dirty="0">
                <a:solidFill>
                  <a:srgbClr val="8959A8"/>
                </a:solidFill>
                <a:effectLst/>
                <a:latin typeface="Atlas Typewriter"/>
              </a:rPr>
              <a:t>AVG</a:t>
            </a:r>
            <a:r>
              <a:rPr lang="en-US" sz="2000" b="0" i="0" dirty="0">
                <a:solidFill>
                  <a:srgbClr val="191925"/>
                </a:solidFill>
                <a:effectLst/>
                <a:latin typeface="Atlas Typewriter"/>
              </a:rPr>
              <a:t>(</a:t>
            </a:r>
            <a:r>
              <a:rPr lang="en-US" sz="2000" b="0" i="0" dirty="0">
                <a:solidFill>
                  <a:srgbClr val="8959A8"/>
                </a:solidFill>
                <a:effectLst/>
                <a:latin typeface="Atlas Typewriter"/>
              </a:rPr>
              <a:t>high</a:t>
            </a:r>
            <a:r>
              <a:rPr lang="en-US" sz="2000" b="0" i="0" dirty="0">
                <a:solidFill>
                  <a:srgbClr val="191925"/>
                </a:solidFill>
                <a:effectLst/>
                <a:latin typeface="Atlas Typewriter"/>
              </a:rPr>
              <a:t>) </a:t>
            </a:r>
            <a:r>
              <a:rPr lang="en-US" sz="2000" b="0" i="0" dirty="0">
                <a:solidFill>
                  <a:srgbClr val="8959A8"/>
                </a:solidFill>
                <a:effectLst/>
                <a:latin typeface="Atlas Typewriter"/>
              </a:rPr>
              <a:t>FROM</a:t>
            </a:r>
            <a:r>
              <a:rPr lang="en-US" sz="2000" b="0" i="0" dirty="0">
                <a:solidFill>
                  <a:srgbClr val="191925"/>
                </a:solidFill>
                <a:effectLst/>
                <a:latin typeface="Atlas Typewriter"/>
              </a:rPr>
              <a:t> </a:t>
            </a:r>
            <a:r>
              <a:rPr lang="en-US" sz="2000" b="0" i="0" dirty="0" err="1">
                <a:solidFill>
                  <a:srgbClr val="191925"/>
                </a:solidFill>
                <a:effectLst/>
                <a:latin typeface="Atlas Typewriter"/>
              </a:rPr>
              <a:t>tutorial.aapl_historical_stock_price</a:t>
            </a:r>
            <a:r>
              <a:rPr lang="en-US" sz="2000" b="0" i="0" dirty="0">
                <a:solidFill>
                  <a:srgbClr val="191925"/>
                </a:solidFill>
                <a:effectLst/>
                <a:latin typeface="Atlas Typewriter"/>
              </a:rPr>
              <a:t> </a:t>
            </a:r>
            <a:r>
              <a:rPr lang="en-US" sz="2000" b="0" i="0" dirty="0">
                <a:solidFill>
                  <a:srgbClr val="8959A8"/>
                </a:solidFill>
                <a:effectLst/>
                <a:latin typeface="Atlas Typewriter"/>
              </a:rPr>
              <a:t>WHERE</a:t>
            </a:r>
            <a:r>
              <a:rPr lang="en-US" sz="2000" b="0" i="0" dirty="0">
                <a:solidFill>
                  <a:srgbClr val="191925"/>
                </a:solidFill>
                <a:effectLst/>
                <a:latin typeface="Atlas Typewriter"/>
              </a:rPr>
              <a:t> </a:t>
            </a:r>
            <a:r>
              <a:rPr lang="en-US" sz="2000" b="0" i="0" dirty="0">
                <a:solidFill>
                  <a:srgbClr val="8959A8"/>
                </a:solidFill>
                <a:effectLst/>
                <a:latin typeface="Atlas Typewriter"/>
              </a:rPr>
              <a:t>high</a:t>
            </a:r>
            <a:r>
              <a:rPr lang="en-US" sz="2000" b="0" i="0" dirty="0">
                <a:solidFill>
                  <a:srgbClr val="191925"/>
                </a:solidFill>
                <a:effectLst/>
                <a:latin typeface="Atlas Typewriter"/>
              </a:rPr>
              <a:t> </a:t>
            </a:r>
            <a:r>
              <a:rPr lang="en-US" sz="2000" b="0" i="0" dirty="0">
                <a:solidFill>
                  <a:srgbClr val="8959A8"/>
                </a:solidFill>
                <a:effectLst/>
                <a:latin typeface="Atlas Typewriter"/>
              </a:rPr>
              <a:t>IS</a:t>
            </a:r>
            <a:r>
              <a:rPr lang="en-US" sz="2000" b="0" i="0" dirty="0">
                <a:solidFill>
                  <a:srgbClr val="191925"/>
                </a:solidFill>
                <a:effectLst/>
                <a:latin typeface="Atlas Typewriter"/>
              </a:rPr>
              <a:t> </a:t>
            </a:r>
            <a:r>
              <a:rPr lang="en-US" sz="2000" b="0" i="0" dirty="0">
                <a:solidFill>
                  <a:srgbClr val="8959A8"/>
                </a:solidFill>
                <a:effectLst/>
                <a:latin typeface="Atlas Typewriter"/>
              </a:rPr>
              <a:t>NOT</a:t>
            </a:r>
            <a:r>
              <a:rPr lang="en-US" sz="2000" b="0" i="0" dirty="0">
                <a:solidFill>
                  <a:srgbClr val="191925"/>
                </a:solidFill>
                <a:effectLst/>
                <a:latin typeface="Atlas Typewriter"/>
              </a:rPr>
              <a:t> </a:t>
            </a:r>
            <a:r>
              <a:rPr lang="en-US" sz="2000" b="0" i="0" dirty="0">
                <a:solidFill>
                  <a:srgbClr val="F5871F"/>
                </a:solidFill>
                <a:effectLst/>
                <a:latin typeface="Atlas Typewriter"/>
              </a:rPr>
              <a:t>NULL</a:t>
            </a:r>
          </a:p>
          <a:p>
            <a:r>
              <a:rPr lang="en-US" sz="2000" dirty="0"/>
              <a:t>The above query produces the same result as the following query:</a:t>
            </a:r>
          </a:p>
          <a:p>
            <a:pPr marL="0" indent="0">
              <a:buNone/>
            </a:pPr>
            <a:r>
              <a:rPr lang="en-US" sz="2000" dirty="0"/>
              <a:t>	SELECT AVG(high)</a:t>
            </a:r>
          </a:p>
          <a:p>
            <a:pPr marL="0" indent="0">
              <a:buNone/>
            </a:pPr>
            <a:r>
              <a:rPr lang="en-US" sz="2000" dirty="0"/>
              <a:t> 		FROM </a:t>
            </a:r>
            <a:r>
              <a:rPr lang="en-US" sz="2000" dirty="0" err="1"/>
              <a:t>tutorial.aapl_historical_stock_price</a:t>
            </a:r>
            <a:endParaRPr lang="en-IN" sz="2000" dirty="0"/>
          </a:p>
        </p:txBody>
      </p:sp>
    </p:spTree>
    <p:extLst>
      <p:ext uri="{BB962C8B-B14F-4D97-AF65-F5344CB8AC3E}">
        <p14:creationId xmlns:p14="http://schemas.microsoft.com/office/powerpoint/2010/main" val="3057828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F8EB02-0B12-48CB-7D3D-5D226719A2E5}"/>
              </a:ext>
            </a:extLst>
          </p:cNvPr>
          <p:cNvSpPr>
            <a:spLocks noGrp="1"/>
          </p:cNvSpPr>
          <p:nvPr>
            <p:ph type="title"/>
          </p:nvPr>
        </p:nvSpPr>
        <p:spPr/>
        <p:txBody>
          <a:bodyPr/>
          <a:lstStyle/>
          <a:p>
            <a:r>
              <a:rPr lang="en-IN" b="0" i="0" dirty="0">
                <a:solidFill>
                  <a:srgbClr val="242524"/>
                </a:solidFill>
                <a:effectLst/>
                <a:latin typeface="Graphik Web"/>
              </a:rPr>
              <a:t>GROUP BY clause</a:t>
            </a:r>
            <a:endParaRPr lang="en-IN" dirty="0"/>
          </a:p>
        </p:txBody>
      </p:sp>
      <p:sp>
        <p:nvSpPr>
          <p:cNvPr id="3" name="Content Placeholder 2">
            <a:extLst>
              <a:ext uri="{FF2B5EF4-FFF2-40B4-BE49-F238E27FC236}">
                <a16:creationId xmlns:a16="http://schemas.microsoft.com/office/drawing/2014/main" xmlns="" id="{A0341968-9F6E-DCFB-E43B-CFACBE495CDE}"/>
              </a:ext>
            </a:extLst>
          </p:cNvPr>
          <p:cNvSpPr>
            <a:spLocks noGrp="1"/>
          </p:cNvSpPr>
          <p:nvPr>
            <p:ph idx="1"/>
          </p:nvPr>
        </p:nvSpPr>
        <p:spPr/>
        <p:txBody>
          <a:bodyPr/>
          <a:lstStyle/>
          <a:p>
            <a:r>
              <a:rPr lang="en-US" dirty="0"/>
              <a:t>SQL aggregate function like COUNT, AVG, and SUM have something in common: they all aggregate across the entire table. But what if you want to aggregate only part of a table? For example, you might want to count the number of entries for each year.</a:t>
            </a:r>
          </a:p>
          <a:p>
            <a:r>
              <a:rPr lang="en-US" dirty="0"/>
              <a:t>In situations like this, you'd need to use the GROUP BY clause. GROUP BY allows you to separate data into groups, which can be aggregated independently of one another.</a:t>
            </a:r>
          </a:p>
          <a:p>
            <a:r>
              <a:rPr lang="en-US" dirty="0">
                <a:solidFill>
                  <a:srgbClr val="FF0000"/>
                </a:solidFill>
              </a:rPr>
              <a:t>SELECT </a:t>
            </a:r>
            <a:r>
              <a:rPr lang="en-US" dirty="0" err="1">
                <a:solidFill>
                  <a:srgbClr val="FF0000"/>
                </a:solidFill>
              </a:rPr>
              <a:t>dept_name</a:t>
            </a:r>
            <a:r>
              <a:rPr lang="en-US" dirty="0">
                <a:solidFill>
                  <a:srgbClr val="FF0000"/>
                </a:solidFill>
              </a:rPr>
              <a:t>, AVG(salary) AS </a:t>
            </a:r>
            <a:r>
              <a:rPr lang="en-US" dirty="0" err="1">
                <a:solidFill>
                  <a:srgbClr val="FF0000"/>
                </a:solidFill>
              </a:rPr>
              <a:t>avg_salary</a:t>
            </a:r>
            <a:endParaRPr lang="en-US" dirty="0">
              <a:solidFill>
                <a:srgbClr val="FF0000"/>
              </a:solidFill>
            </a:endParaRPr>
          </a:p>
          <a:p>
            <a:r>
              <a:rPr lang="en-US" dirty="0">
                <a:solidFill>
                  <a:srgbClr val="FF0000"/>
                </a:solidFill>
              </a:rPr>
              <a:t>FROM instructor</a:t>
            </a:r>
          </a:p>
          <a:p>
            <a:r>
              <a:rPr lang="en-US" dirty="0">
                <a:solidFill>
                  <a:srgbClr val="FF0000"/>
                </a:solidFill>
              </a:rPr>
              <a:t>GROUP BY </a:t>
            </a:r>
            <a:r>
              <a:rPr lang="en-US" dirty="0" err="1">
                <a:solidFill>
                  <a:srgbClr val="FF0000"/>
                </a:solidFill>
              </a:rPr>
              <a:t>dept_name</a:t>
            </a:r>
            <a:endParaRPr lang="en-IN" dirty="0">
              <a:solidFill>
                <a:srgbClr val="FF0000"/>
              </a:solidFill>
            </a:endParaRPr>
          </a:p>
        </p:txBody>
      </p:sp>
    </p:spTree>
    <p:extLst>
      <p:ext uri="{BB962C8B-B14F-4D97-AF65-F5344CB8AC3E}">
        <p14:creationId xmlns:p14="http://schemas.microsoft.com/office/powerpoint/2010/main" val="2746498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D73509-4464-CB53-6F1B-3C061FA38CF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D18CADEE-2E7D-5186-17F2-E31DDB3D4926}"/>
              </a:ext>
            </a:extLst>
          </p:cNvPr>
          <p:cNvSpPr>
            <a:spLocks noGrp="1"/>
          </p:cNvSpPr>
          <p:nvPr>
            <p:ph idx="1"/>
          </p:nvPr>
        </p:nvSpPr>
        <p:spPr/>
        <p:txBody>
          <a:bodyPr/>
          <a:lstStyle/>
          <a:p>
            <a:pPr algn="just" fontAlgn="base">
              <a:buFont typeface="Arial" panose="020B0604020202020204" pitchFamily="34" charset="0"/>
              <a:buChar char="•"/>
            </a:pPr>
            <a:r>
              <a:rPr lang="en-US" b="1" i="0" dirty="0">
                <a:solidFill>
                  <a:srgbClr val="273239"/>
                </a:solidFill>
                <a:effectLst/>
                <a:latin typeface="Nunito" pitchFamily="2" charset="0"/>
              </a:rPr>
              <a:t>Relation Instance:</a:t>
            </a:r>
            <a:r>
              <a:rPr lang="en-US" b="0" i="0" dirty="0">
                <a:solidFill>
                  <a:srgbClr val="273239"/>
                </a:solidFill>
                <a:effectLst/>
                <a:latin typeface="Nunito" pitchFamily="2" charset="0"/>
              </a:rPr>
              <a:t> The set of tuples of a relation at a particular instance of time is called a relation instance. Table 1 shows the relation instance of STUDENT at a particular time. It can change whenever there is an insertion, deletion, or update in the database.</a:t>
            </a:r>
          </a:p>
          <a:p>
            <a:pPr algn="just" fontAlgn="base">
              <a:buFont typeface="Arial" panose="020B0604020202020204" pitchFamily="34" charset="0"/>
              <a:buChar char="•"/>
            </a:pPr>
            <a:r>
              <a:rPr lang="en-US" b="1" i="0" dirty="0">
                <a:solidFill>
                  <a:srgbClr val="273239"/>
                </a:solidFill>
                <a:effectLst/>
                <a:latin typeface="Nunito" pitchFamily="2" charset="0"/>
              </a:rPr>
              <a:t>Degree:</a:t>
            </a:r>
            <a:r>
              <a:rPr lang="en-US" b="0" i="0" dirty="0">
                <a:solidFill>
                  <a:srgbClr val="273239"/>
                </a:solidFill>
                <a:effectLst/>
                <a:latin typeface="Nunito" pitchFamily="2" charset="0"/>
              </a:rPr>
              <a:t> The number of attributes in the relation is known as the degree of the relation. The </a:t>
            </a:r>
            <a:r>
              <a:rPr lang="en-US" b="1" i="0" dirty="0">
                <a:solidFill>
                  <a:srgbClr val="273239"/>
                </a:solidFill>
                <a:effectLst/>
                <a:latin typeface="Nunito" pitchFamily="2" charset="0"/>
              </a:rPr>
              <a:t>STUDENT</a:t>
            </a:r>
            <a:r>
              <a:rPr lang="en-US" b="0" i="0" dirty="0">
                <a:solidFill>
                  <a:srgbClr val="273239"/>
                </a:solidFill>
                <a:effectLst/>
                <a:latin typeface="Nunito" pitchFamily="2" charset="0"/>
              </a:rPr>
              <a:t> relation defined above has degree 5.</a:t>
            </a:r>
          </a:p>
          <a:p>
            <a:pPr algn="just" fontAlgn="base">
              <a:buFont typeface="Arial" panose="020B0604020202020204" pitchFamily="34" charset="0"/>
              <a:buChar char="•"/>
            </a:pPr>
            <a:r>
              <a:rPr lang="en-US" b="1" i="0" dirty="0">
                <a:solidFill>
                  <a:srgbClr val="273239"/>
                </a:solidFill>
                <a:effectLst/>
                <a:latin typeface="Nunito" pitchFamily="2" charset="0"/>
              </a:rPr>
              <a:t>Cardinality: </a:t>
            </a:r>
            <a:r>
              <a:rPr lang="en-US" b="0" i="0" dirty="0">
                <a:solidFill>
                  <a:srgbClr val="273239"/>
                </a:solidFill>
                <a:effectLst/>
                <a:latin typeface="Nunito" pitchFamily="2" charset="0"/>
              </a:rPr>
              <a:t>The number of tuples in a relation is known as</a:t>
            </a:r>
            <a:r>
              <a:rPr lang="en-US" b="0" i="0" u="sng" dirty="0">
                <a:solidFill>
                  <a:srgbClr val="273239"/>
                </a:solidFill>
                <a:effectLst/>
                <a:latin typeface="Nunito" pitchFamily="2" charset="0"/>
                <a:hlinkClick r:id="rId2"/>
              </a:rPr>
              <a:t> cardinality</a:t>
            </a:r>
            <a:r>
              <a:rPr lang="en-US" b="0" i="0" dirty="0">
                <a:solidFill>
                  <a:srgbClr val="273239"/>
                </a:solidFill>
                <a:effectLst/>
                <a:latin typeface="Nunito" pitchFamily="2" charset="0"/>
              </a:rPr>
              <a:t>. The </a:t>
            </a:r>
            <a:r>
              <a:rPr lang="en-US" b="1" i="0" dirty="0">
                <a:solidFill>
                  <a:srgbClr val="273239"/>
                </a:solidFill>
                <a:effectLst/>
                <a:latin typeface="Nunito" pitchFamily="2" charset="0"/>
              </a:rPr>
              <a:t>STUDENT</a:t>
            </a:r>
            <a:r>
              <a:rPr lang="en-US" b="0" i="0" dirty="0">
                <a:solidFill>
                  <a:srgbClr val="273239"/>
                </a:solidFill>
                <a:effectLst/>
                <a:latin typeface="Nunito" pitchFamily="2" charset="0"/>
              </a:rPr>
              <a:t> relation defined above has cardinality 4.</a:t>
            </a:r>
          </a:p>
          <a:p>
            <a:pPr algn="just" fontAlgn="base">
              <a:buFont typeface="Arial" panose="020B0604020202020204" pitchFamily="34" charset="0"/>
              <a:buChar char="•"/>
            </a:pPr>
            <a:r>
              <a:rPr lang="en-US" b="1" i="0" dirty="0">
                <a:solidFill>
                  <a:srgbClr val="273239"/>
                </a:solidFill>
                <a:effectLst/>
                <a:latin typeface="Nunito" pitchFamily="2" charset="0"/>
              </a:rPr>
              <a:t>Column:</a:t>
            </a:r>
            <a:r>
              <a:rPr lang="en-US" b="0" i="0" dirty="0">
                <a:solidFill>
                  <a:srgbClr val="273239"/>
                </a:solidFill>
                <a:effectLst/>
                <a:latin typeface="Nunito" pitchFamily="2" charset="0"/>
              </a:rPr>
              <a:t> The column represents the set of values for a particular attribute. The column </a:t>
            </a:r>
            <a:r>
              <a:rPr lang="en-US" b="1" i="0" dirty="0">
                <a:solidFill>
                  <a:srgbClr val="273239"/>
                </a:solidFill>
                <a:effectLst/>
                <a:latin typeface="Nunito" pitchFamily="2" charset="0"/>
              </a:rPr>
              <a:t>ROLL_NO</a:t>
            </a:r>
            <a:r>
              <a:rPr lang="en-US" b="0" i="0" dirty="0">
                <a:solidFill>
                  <a:srgbClr val="273239"/>
                </a:solidFill>
                <a:effectLst/>
                <a:latin typeface="Nunito" pitchFamily="2" charset="0"/>
              </a:rPr>
              <a:t> is extracted from the relation STUDENT.</a:t>
            </a:r>
          </a:p>
        </p:txBody>
      </p:sp>
      <p:pic>
        <p:nvPicPr>
          <p:cNvPr id="5" name="Picture 4">
            <a:extLst>
              <a:ext uri="{FF2B5EF4-FFF2-40B4-BE49-F238E27FC236}">
                <a16:creationId xmlns:a16="http://schemas.microsoft.com/office/drawing/2014/main" xmlns="" id="{2F3252E1-C266-1DA6-67F5-CFD65DEAC8B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0368269" y="2160589"/>
            <a:ext cx="923925" cy="2857500"/>
          </a:xfrm>
          <a:prstGeom prst="rect">
            <a:avLst/>
          </a:prstGeom>
        </p:spPr>
      </p:pic>
    </p:spTree>
    <p:extLst>
      <p:ext uri="{BB962C8B-B14F-4D97-AF65-F5344CB8AC3E}">
        <p14:creationId xmlns:p14="http://schemas.microsoft.com/office/powerpoint/2010/main" val="4276339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xmlns="" id="{4812800F-49A8-F08C-7323-1C13B8CE614E}"/>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28820" r="5931" b="14721"/>
          <a:stretch/>
        </p:blipFill>
        <p:spPr bwMode="auto">
          <a:xfrm>
            <a:off x="193957" y="472965"/>
            <a:ext cx="5338954" cy="42724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xmlns="" id="{7BD876DF-A8DF-317F-52C5-5EC4803B2EA6}"/>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25274" t="46667" r="22312" b="18390"/>
          <a:stretch/>
        </p:blipFill>
        <p:spPr>
          <a:xfrm>
            <a:off x="5875283" y="699230"/>
            <a:ext cx="4297417" cy="3819926"/>
          </a:xfrm>
          <a:prstGeom prst="rect">
            <a:avLst/>
          </a:prstGeom>
        </p:spPr>
      </p:pic>
    </p:spTree>
    <p:extLst>
      <p:ext uri="{BB962C8B-B14F-4D97-AF65-F5344CB8AC3E}">
        <p14:creationId xmlns:p14="http://schemas.microsoft.com/office/powerpoint/2010/main" val="1126900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FBE548-9262-B0E4-C8C8-17E9542DE8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A3F1C15A-1A4C-F2EF-E0A5-6A63BCDBD2A3}"/>
              </a:ext>
            </a:extLst>
          </p:cNvPr>
          <p:cNvSpPr>
            <a:spLocks noGrp="1"/>
          </p:cNvSpPr>
          <p:nvPr>
            <p:ph idx="1"/>
          </p:nvPr>
        </p:nvSpPr>
        <p:spPr/>
        <p:txBody>
          <a:bodyPr/>
          <a:lstStyle/>
          <a:p>
            <a:r>
              <a:rPr lang="en-US" dirty="0"/>
              <a:t>When an SQL query uses grouping, it is important to ensure that the only attributes that appear in the </a:t>
            </a:r>
            <a:r>
              <a:rPr lang="en-US" b="1" dirty="0"/>
              <a:t>select </a:t>
            </a:r>
            <a:r>
              <a:rPr lang="en-US" dirty="0"/>
              <a:t>statement without being aggregated are those that are present in </a:t>
            </a:r>
            <a:r>
              <a:rPr lang="en-US" b="1" dirty="0"/>
              <a:t>group by</a:t>
            </a:r>
            <a:r>
              <a:rPr lang="en-US" dirty="0"/>
              <a:t> clause.</a:t>
            </a:r>
          </a:p>
          <a:p>
            <a:r>
              <a:rPr lang="en-US" dirty="0"/>
              <a:t>In other words, any attribute that is not present in the </a:t>
            </a:r>
            <a:r>
              <a:rPr lang="en-US" b="1" dirty="0"/>
              <a:t>group by</a:t>
            </a:r>
            <a:r>
              <a:rPr lang="en-US" dirty="0"/>
              <a:t> clause must appear only inside an </a:t>
            </a:r>
            <a:r>
              <a:rPr lang="en-US" b="1" dirty="0"/>
              <a:t>aggregate function </a:t>
            </a:r>
            <a:r>
              <a:rPr lang="en-US" dirty="0"/>
              <a:t>if it appears in the </a:t>
            </a:r>
            <a:r>
              <a:rPr lang="en-US" b="1" dirty="0"/>
              <a:t>select</a:t>
            </a:r>
            <a:r>
              <a:rPr lang="en-US" dirty="0"/>
              <a:t> clause. Otherwise the query is treated as erroneous.</a:t>
            </a:r>
            <a:endParaRPr lang="en-IN" dirty="0"/>
          </a:p>
          <a:p>
            <a:r>
              <a:rPr lang="en-IN" b="1" dirty="0">
                <a:solidFill>
                  <a:srgbClr val="FF0000"/>
                </a:solidFill>
              </a:rPr>
              <a:t>Select</a:t>
            </a:r>
            <a:r>
              <a:rPr lang="en-IN" dirty="0">
                <a:solidFill>
                  <a:srgbClr val="FF0000"/>
                </a:solidFill>
              </a:rPr>
              <a:t> </a:t>
            </a:r>
            <a:r>
              <a:rPr lang="en-IN" dirty="0" err="1">
                <a:solidFill>
                  <a:srgbClr val="FF0000"/>
                </a:solidFill>
              </a:rPr>
              <a:t>dept_name</a:t>
            </a:r>
            <a:r>
              <a:rPr lang="en-IN" dirty="0">
                <a:solidFill>
                  <a:srgbClr val="FF0000"/>
                </a:solidFill>
              </a:rPr>
              <a:t>, ID, </a:t>
            </a:r>
            <a:r>
              <a:rPr lang="en-IN" b="1" dirty="0" err="1">
                <a:solidFill>
                  <a:srgbClr val="FF0000"/>
                </a:solidFill>
              </a:rPr>
              <a:t>avg</a:t>
            </a:r>
            <a:r>
              <a:rPr lang="en-IN" dirty="0">
                <a:solidFill>
                  <a:srgbClr val="FF0000"/>
                </a:solidFill>
              </a:rPr>
              <a:t>(salary)</a:t>
            </a:r>
          </a:p>
          <a:p>
            <a:r>
              <a:rPr lang="en-IN" b="1" dirty="0">
                <a:solidFill>
                  <a:srgbClr val="FF0000"/>
                </a:solidFill>
              </a:rPr>
              <a:t>From</a:t>
            </a:r>
            <a:r>
              <a:rPr lang="en-IN" dirty="0">
                <a:solidFill>
                  <a:srgbClr val="FF0000"/>
                </a:solidFill>
              </a:rPr>
              <a:t> instructor</a:t>
            </a:r>
          </a:p>
          <a:p>
            <a:r>
              <a:rPr lang="en-IN" b="1" dirty="0">
                <a:solidFill>
                  <a:srgbClr val="FF0000"/>
                </a:solidFill>
              </a:rPr>
              <a:t>Group by </a:t>
            </a:r>
            <a:r>
              <a:rPr lang="en-IN" dirty="0" err="1">
                <a:solidFill>
                  <a:srgbClr val="FF0000"/>
                </a:solidFill>
              </a:rPr>
              <a:t>dept_name</a:t>
            </a:r>
            <a:endParaRPr lang="en-IN" dirty="0">
              <a:solidFill>
                <a:srgbClr val="FF0000"/>
              </a:solidFill>
            </a:endParaRPr>
          </a:p>
          <a:p>
            <a:r>
              <a:rPr lang="en-IN" dirty="0"/>
              <a:t>The above given query is erroneous because there is an extra field in select statement i.e. </a:t>
            </a:r>
            <a:r>
              <a:rPr lang="en-IN" b="1" dirty="0"/>
              <a:t>ID</a:t>
            </a:r>
          </a:p>
        </p:txBody>
      </p:sp>
    </p:spTree>
    <p:extLst>
      <p:ext uri="{BB962C8B-B14F-4D97-AF65-F5344CB8AC3E}">
        <p14:creationId xmlns:p14="http://schemas.microsoft.com/office/powerpoint/2010/main" val="1023728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4A7DD-2A86-FB57-44AC-F9438B285AC7}"/>
              </a:ext>
            </a:extLst>
          </p:cNvPr>
          <p:cNvSpPr>
            <a:spLocks noGrp="1"/>
          </p:cNvSpPr>
          <p:nvPr>
            <p:ph type="title"/>
          </p:nvPr>
        </p:nvSpPr>
        <p:spPr/>
        <p:txBody>
          <a:bodyPr/>
          <a:lstStyle/>
          <a:p>
            <a:r>
              <a:rPr lang="en-US" dirty="0"/>
              <a:t>Having Clause</a:t>
            </a:r>
            <a:endParaRPr lang="en-IN" dirty="0"/>
          </a:p>
        </p:txBody>
      </p:sp>
      <p:sp>
        <p:nvSpPr>
          <p:cNvPr id="3" name="Content Placeholder 2">
            <a:extLst>
              <a:ext uri="{FF2B5EF4-FFF2-40B4-BE49-F238E27FC236}">
                <a16:creationId xmlns:a16="http://schemas.microsoft.com/office/drawing/2014/main" xmlns="" id="{6DA9DAB6-D06B-2B8C-84E2-AA53121493AB}"/>
              </a:ext>
            </a:extLst>
          </p:cNvPr>
          <p:cNvSpPr>
            <a:spLocks noGrp="1"/>
          </p:cNvSpPr>
          <p:nvPr>
            <p:ph idx="1"/>
          </p:nvPr>
        </p:nvSpPr>
        <p:spPr/>
        <p:txBody>
          <a:bodyPr>
            <a:normAutofit fontScale="92500"/>
          </a:bodyPr>
          <a:lstStyle/>
          <a:p>
            <a:r>
              <a:rPr lang="en-US" dirty="0"/>
              <a:t>At time, it is useful to state a condition that applies to groups rather than to tuples. For example, we might be interested in only those departments where the average salary of the instructors is more than$42,000. </a:t>
            </a:r>
          </a:p>
          <a:p>
            <a:r>
              <a:rPr lang="en-US" dirty="0"/>
              <a:t>This condition does not apply to a single tuple, rather it applies to each group constructed by the </a:t>
            </a:r>
            <a:r>
              <a:rPr lang="en-US" b="1" dirty="0"/>
              <a:t>group by </a:t>
            </a:r>
            <a:r>
              <a:rPr lang="en-US" dirty="0"/>
              <a:t>clause.</a:t>
            </a:r>
          </a:p>
          <a:p>
            <a:r>
              <a:rPr lang="en-US" dirty="0"/>
              <a:t>To express such a query, we use </a:t>
            </a:r>
            <a:r>
              <a:rPr lang="en-US" b="1" dirty="0"/>
              <a:t>having</a:t>
            </a:r>
            <a:r>
              <a:rPr lang="en-US" dirty="0"/>
              <a:t> clause of SQL.</a:t>
            </a:r>
          </a:p>
          <a:p>
            <a:r>
              <a:rPr lang="en-US" dirty="0"/>
              <a:t>SQL applies predicates in the </a:t>
            </a:r>
            <a:r>
              <a:rPr lang="en-US" b="1" dirty="0"/>
              <a:t>having</a:t>
            </a:r>
            <a:r>
              <a:rPr lang="en-US" dirty="0"/>
              <a:t> clause after the groups have been formed.</a:t>
            </a:r>
          </a:p>
          <a:p>
            <a:r>
              <a:rPr lang="en-US" b="1" dirty="0"/>
              <a:t>Select</a:t>
            </a:r>
            <a:r>
              <a:rPr lang="en-US" dirty="0"/>
              <a:t> </a:t>
            </a:r>
            <a:r>
              <a:rPr lang="en-US" dirty="0" err="1"/>
              <a:t>dept_name</a:t>
            </a:r>
            <a:r>
              <a:rPr lang="en-US" dirty="0"/>
              <a:t>, </a:t>
            </a:r>
            <a:r>
              <a:rPr lang="en-US" b="1" dirty="0"/>
              <a:t>avg</a:t>
            </a:r>
            <a:r>
              <a:rPr lang="en-US" dirty="0"/>
              <a:t>(salary) </a:t>
            </a:r>
            <a:r>
              <a:rPr lang="en-US" b="1" dirty="0"/>
              <a:t>as</a:t>
            </a:r>
            <a:r>
              <a:rPr lang="en-US" dirty="0"/>
              <a:t> </a:t>
            </a:r>
            <a:r>
              <a:rPr lang="en-US" dirty="0" err="1"/>
              <a:t>avg_salary</a:t>
            </a:r>
            <a:endParaRPr lang="en-US" dirty="0"/>
          </a:p>
          <a:p>
            <a:r>
              <a:rPr lang="en-US" b="1" dirty="0"/>
              <a:t>From</a:t>
            </a:r>
            <a:r>
              <a:rPr lang="en-US" dirty="0"/>
              <a:t> instructor</a:t>
            </a:r>
          </a:p>
          <a:p>
            <a:r>
              <a:rPr lang="en-US" b="1" dirty="0"/>
              <a:t>Group by</a:t>
            </a:r>
            <a:r>
              <a:rPr lang="en-US" dirty="0"/>
              <a:t> </a:t>
            </a:r>
            <a:r>
              <a:rPr lang="en-US" dirty="0" err="1"/>
              <a:t>dept_name</a:t>
            </a:r>
            <a:endParaRPr lang="en-US" dirty="0"/>
          </a:p>
          <a:p>
            <a:r>
              <a:rPr lang="en-US" b="1" dirty="0"/>
              <a:t>Having avg</a:t>
            </a:r>
            <a:r>
              <a:rPr lang="en-US" dirty="0"/>
              <a:t>(salary) &gt; 42000;</a:t>
            </a:r>
            <a:endParaRPr lang="en-IN" dirty="0"/>
          </a:p>
        </p:txBody>
      </p:sp>
    </p:spTree>
    <p:extLst>
      <p:ext uri="{BB962C8B-B14F-4D97-AF65-F5344CB8AC3E}">
        <p14:creationId xmlns:p14="http://schemas.microsoft.com/office/powerpoint/2010/main" val="1089944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0DE4400E-66EE-ECCC-E0A8-C6A0A619A121}"/>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30129" r="5683" b="35842"/>
          <a:stretch/>
        </p:blipFill>
        <p:spPr>
          <a:xfrm>
            <a:off x="825855" y="2108199"/>
            <a:ext cx="5827193" cy="3737583"/>
          </a:xfrm>
        </p:spPr>
      </p:pic>
    </p:spTree>
    <p:extLst>
      <p:ext uri="{BB962C8B-B14F-4D97-AF65-F5344CB8AC3E}">
        <p14:creationId xmlns:p14="http://schemas.microsoft.com/office/powerpoint/2010/main" val="14514066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156F7D-1D79-BC91-9544-B962BC38B5E7}"/>
              </a:ext>
            </a:extLst>
          </p:cNvPr>
          <p:cNvSpPr>
            <a:spLocks noGrp="1"/>
          </p:cNvSpPr>
          <p:nvPr>
            <p:ph type="title"/>
          </p:nvPr>
        </p:nvSpPr>
        <p:spPr/>
        <p:txBody>
          <a:bodyPr/>
          <a:lstStyle/>
          <a:p>
            <a:endParaRPr lang="en-IN" dirty="0"/>
          </a:p>
        </p:txBody>
      </p:sp>
      <p:sp>
        <p:nvSpPr>
          <p:cNvPr id="4" name="Rectangle 1">
            <a:extLst>
              <a:ext uri="{FF2B5EF4-FFF2-40B4-BE49-F238E27FC236}">
                <a16:creationId xmlns:a16="http://schemas.microsoft.com/office/drawing/2014/main" xmlns="" id="{0C6BAD5D-ED82-D3A6-5069-1A8A4A18EE83}"/>
              </a:ext>
            </a:extLst>
          </p:cNvPr>
          <p:cNvSpPr>
            <a:spLocks noGrp="1" noChangeArrowheads="1"/>
          </p:cNvSpPr>
          <p:nvPr>
            <p:ph idx="1"/>
          </p:nvPr>
        </p:nvSpPr>
        <p:spPr bwMode="auto">
          <a:xfrm>
            <a:off x="677334" y="2639047"/>
            <a:ext cx="8596668" cy="2923877"/>
          </a:xfrm>
          <a:prstGeom prst="rect">
            <a:avLst/>
          </a:prstGeom>
          <a:solidFill>
            <a:srgbClr val="F1F2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Graphik Web"/>
              </a:rPr>
              <a:t>the order in which you write the clauses is important. Here's the order for everything you've learned so far:</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0" i="0" u="none" strike="noStrike" cap="none" normalizeH="0" baseline="0" dirty="0">
                <a:ln>
                  <a:noFill/>
                </a:ln>
                <a:solidFill>
                  <a:srgbClr val="FF0000"/>
                </a:solidFill>
                <a:effectLst/>
                <a:latin typeface="Atlas Typewriter"/>
              </a:rPr>
              <a:t>SELECT</a:t>
            </a:r>
            <a:endParaRPr kumimoji="0" lang="en-US" altLang="en-US" sz="3200" b="0" i="0" u="none" strike="noStrike" cap="none" normalizeH="0" baseline="0" dirty="0">
              <a:ln>
                <a:noFill/>
              </a:ln>
              <a:solidFill>
                <a:srgbClr val="FF0000"/>
              </a:solidFill>
              <a:effectLst/>
              <a:latin typeface="Graphik Web"/>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0" i="0" u="none" strike="noStrike" cap="none" normalizeH="0" baseline="0" dirty="0">
                <a:ln>
                  <a:noFill/>
                </a:ln>
                <a:solidFill>
                  <a:srgbClr val="FF0000"/>
                </a:solidFill>
                <a:effectLst/>
                <a:latin typeface="Atlas Typewriter"/>
              </a:rPr>
              <a:t>FROM</a:t>
            </a:r>
            <a:endParaRPr kumimoji="0" lang="en-US" altLang="en-US" sz="3200" b="0" i="0" u="none" strike="noStrike" cap="none" normalizeH="0" baseline="0" dirty="0">
              <a:ln>
                <a:noFill/>
              </a:ln>
              <a:solidFill>
                <a:srgbClr val="FF0000"/>
              </a:solidFill>
              <a:effectLst/>
              <a:latin typeface="Graphik Web"/>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0" i="0" u="none" strike="noStrike" cap="none" normalizeH="0" baseline="0" dirty="0">
                <a:ln>
                  <a:noFill/>
                </a:ln>
                <a:solidFill>
                  <a:srgbClr val="FF0000"/>
                </a:solidFill>
                <a:effectLst/>
                <a:latin typeface="Atlas Typewriter"/>
              </a:rPr>
              <a:t>WHERE</a:t>
            </a:r>
            <a:endParaRPr kumimoji="0" lang="en-US" altLang="en-US" sz="3200" b="0" i="0" u="none" strike="noStrike" cap="none" normalizeH="0" baseline="0" dirty="0">
              <a:ln>
                <a:noFill/>
              </a:ln>
              <a:solidFill>
                <a:srgbClr val="FF0000"/>
              </a:solidFill>
              <a:effectLst/>
              <a:latin typeface="Graphik Web"/>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0" i="0" u="none" strike="noStrike" cap="none" normalizeH="0" baseline="0" dirty="0">
                <a:ln>
                  <a:noFill/>
                </a:ln>
                <a:solidFill>
                  <a:srgbClr val="FF0000"/>
                </a:solidFill>
                <a:effectLst/>
                <a:latin typeface="Atlas Typewriter"/>
              </a:rPr>
              <a:t>GROUP BY</a:t>
            </a:r>
            <a:endParaRPr kumimoji="0" lang="en-US" altLang="en-US" sz="3200" b="0" i="0" u="none" strike="noStrike" cap="none" normalizeH="0" baseline="0" dirty="0">
              <a:ln>
                <a:noFill/>
              </a:ln>
              <a:solidFill>
                <a:srgbClr val="FF0000"/>
              </a:solidFill>
              <a:effectLst/>
              <a:latin typeface="Graphik Web"/>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000" b="0" i="0" u="none" strike="noStrike" cap="none" normalizeH="0" baseline="0" dirty="0">
                <a:ln>
                  <a:noFill/>
                </a:ln>
                <a:solidFill>
                  <a:srgbClr val="FF0000"/>
                </a:solidFill>
                <a:effectLst/>
                <a:latin typeface="Atlas Typewriter"/>
              </a:rPr>
              <a:t>HAVING</a:t>
            </a:r>
            <a:endParaRPr kumimoji="0" lang="en-US" altLang="en-US" sz="3200" b="0" i="0" u="none" strike="noStrike" cap="none" normalizeH="0" baseline="0" dirty="0">
              <a:ln>
                <a:noFill/>
              </a:ln>
              <a:solidFill>
                <a:srgbClr val="FF0000"/>
              </a:solidFill>
              <a:effectLst/>
              <a:latin typeface="Graphik Web"/>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000" b="0" i="0" u="none" strike="noStrike" cap="none" normalizeH="0" baseline="0" dirty="0">
                <a:ln>
                  <a:noFill/>
                </a:ln>
                <a:solidFill>
                  <a:srgbClr val="FF0000"/>
                </a:solidFill>
                <a:effectLst/>
                <a:latin typeface="Atlas Typewriter"/>
              </a:rPr>
              <a:t>ORDER BY</a:t>
            </a:r>
            <a:endParaRPr kumimoji="0" lang="en-US" altLang="en-US" sz="3200" b="0" i="0" u="none" strike="noStrike" cap="none" normalizeH="0" baseline="0" dirty="0">
              <a:ln>
                <a:noFill/>
              </a:ln>
              <a:solidFill>
                <a:srgbClr val="FF0000"/>
              </a:solidFill>
              <a:effectLst/>
              <a:latin typeface="Graphik Web"/>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0791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415035-CD5D-5E72-66A9-9C756FB94CAC}"/>
              </a:ext>
            </a:extLst>
          </p:cNvPr>
          <p:cNvSpPr>
            <a:spLocks noGrp="1"/>
          </p:cNvSpPr>
          <p:nvPr>
            <p:ph type="title"/>
          </p:nvPr>
        </p:nvSpPr>
        <p:spPr/>
        <p:txBody>
          <a:bodyPr/>
          <a:lstStyle/>
          <a:p>
            <a:r>
              <a:rPr lang="en-US" dirty="0"/>
              <a:t>Nested Queries</a:t>
            </a:r>
            <a:endParaRPr lang="en-IN" dirty="0"/>
          </a:p>
        </p:txBody>
      </p:sp>
      <p:sp>
        <p:nvSpPr>
          <p:cNvPr id="3" name="Content Placeholder 2">
            <a:extLst>
              <a:ext uri="{FF2B5EF4-FFF2-40B4-BE49-F238E27FC236}">
                <a16:creationId xmlns:a16="http://schemas.microsoft.com/office/drawing/2014/main" xmlns="" id="{323687AC-7C2E-B2DB-7E34-FA0CC0BF6EB7}"/>
              </a:ext>
            </a:extLst>
          </p:cNvPr>
          <p:cNvSpPr>
            <a:spLocks noGrp="1"/>
          </p:cNvSpPr>
          <p:nvPr>
            <p:ph idx="1"/>
          </p:nvPr>
        </p:nvSpPr>
        <p:spPr>
          <a:xfrm>
            <a:off x="536028" y="1930401"/>
            <a:ext cx="8737974" cy="4110962"/>
          </a:xfrm>
        </p:spPr>
        <p:txBody>
          <a:bodyPr>
            <a:normAutofit fontScale="92500" lnSpcReduction="10000"/>
          </a:bodyPr>
          <a:lstStyle/>
          <a:p>
            <a:r>
              <a:rPr lang="en-US" b="0" i="0" dirty="0">
                <a:solidFill>
                  <a:srgbClr val="273239"/>
                </a:solidFill>
                <a:effectLst/>
                <a:latin typeface="Nunito" pitchFamily="2" charset="0"/>
              </a:rPr>
              <a:t>Nested queries are a way to perform more complex queries by embedding one query within another. </a:t>
            </a:r>
          </a:p>
          <a:p>
            <a:r>
              <a:rPr lang="en-US" b="0" i="0" dirty="0">
                <a:solidFill>
                  <a:srgbClr val="273239"/>
                </a:solidFill>
                <a:effectLst/>
                <a:latin typeface="Nunito" pitchFamily="2" charset="0"/>
              </a:rPr>
              <a:t>A nested query is a query that appears inside another query, and it helps retrieve data from multiple tables or apply conditions based on the results of another query. The result of inner query is used in execution of outer query. </a:t>
            </a:r>
          </a:p>
          <a:p>
            <a:pPr algn="l" rtl="0" fontAlgn="base"/>
            <a:r>
              <a:rPr lang="en-US" b="0" i="0" dirty="0">
                <a:solidFill>
                  <a:srgbClr val="FF0000"/>
                </a:solidFill>
                <a:effectLst/>
                <a:latin typeface="Nunito" pitchFamily="2" charset="0"/>
              </a:rPr>
              <a:t>SELECT </a:t>
            </a:r>
            <a:r>
              <a:rPr lang="en-US" b="0" i="0" dirty="0" err="1">
                <a:solidFill>
                  <a:srgbClr val="FF0000"/>
                </a:solidFill>
                <a:effectLst/>
                <a:latin typeface="Nunito" pitchFamily="2" charset="0"/>
              </a:rPr>
              <a:t>StudentName</a:t>
            </a:r>
            <a:endParaRPr lang="en-US" b="0" i="0" dirty="0">
              <a:solidFill>
                <a:srgbClr val="FF0000"/>
              </a:solidFill>
              <a:effectLst/>
              <a:latin typeface="Nunito" pitchFamily="2" charset="0"/>
            </a:endParaRPr>
          </a:p>
          <a:p>
            <a:pPr algn="l" rtl="0" fontAlgn="base"/>
            <a:r>
              <a:rPr lang="en-US" b="0" i="0" dirty="0">
                <a:solidFill>
                  <a:srgbClr val="FF0000"/>
                </a:solidFill>
                <a:effectLst/>
                <a:latin typeface="Nunito" pitchFamily="2" charset="0"/>
              </a:rPr>
              <a:t>FROM Students</a:t>
            </a:r>
          </a:p>
          <a:p>
            <a:pPr algn="l" rtl="0" fontAlgn="base"/>
            <a:r>
              <a:rPr lang="en-US" b="0" i="0" dirty="0">
                <a:solidFill>
                  <a:srgbClr val="FF0000"/>
                </a:solidFill>
                <a:effectLst/>
                <a:latin typeface="Nunito" pitchFamily="2" charset="0"/>
              </a:rPr>
              <a:t>WHERE </a:t>
            </a:r>
            <a:r>
              <a:rPr lang="en-US" b="0" i="0" dirty="0" err="1">
                <a:solidFill>
                  <a:srgbClr val="FF0000"/>
                </a:solidFill>
                <a:effectLst/>
                <a:latin typeface="Nunito" pitchFamily="2" charset="0"/>
              </a:rPr>
              <a:t>StudentID</a:t>
            </a:r>
            <a:r>
              <a:rPr lang="en-US" b="0" i="0" dirty="0">
                <a:solidFill>
                  <a:srgbClr val="FF0000"/>
                </a:solidFill>
                <a:effectLst/>
                <a:latin typeface="Nunito" pitchFamily="2" charset="0"/>
              </a:rPr>
              <a:t> IN (</a:t>
            </a:r>
          </a:p>
          <a:p>
            <a:pPr algn="l" rtl="0" fontAlgn="base"/>
            <a:r>
              <a:rPr lang="en-US" b="0" i="0" dirty="0">
                <a:solidFill>
                  <a:srgbClr val="FF0000"/>
                </a:solidFill>
                <a:effectLst/>
                <a:latin typeface="Nunito" pitchFamily="2" charset="0"/>
              </a:rPr>
              <a:t>SELECT </a:t>
            </a:r>
            <a:r>
              <a:rPr lang="en-US" b="0" i="0" dirty="0" err="1">
                <a:solidFill>
                  <a:srgbClr val="FF0000"/>
                </a:solidFill>
                <a:effectLst/>
                <a:latin typeface="Nunito" pitchFamily="2" charset="0"/>
              </a:rPr>
              <a:t>StudentID</a:t>
            </a:r>
            <a:endParaRPr lang="en-US" b="0" i="0" dirty="0">
              <a:solidFill>
                <a:srgbClr val="FF0000"/>
              </a:solidFill>
              <a:effectLst/>
              <a:latin typeface="Nunito" pitchFamily="2" charset="0"/>
            </a:endParaRPr>
          </a:p>
          <a:p>
            <a:pPr algn="l" rtl="0" fontAlgn="base"/>
            <a:r>
              <a:rPr lang="en-US" b="0" i="0" dirty="0">
                <a:solidFill>
                  <a:srgbClr val="FF0000"/>
                </a:solidFill>
                <a:effectLst/>
                <a:latin typeface="Nunito" pitchFamily="2" charset="0"/>
              </a:rPr>
              <a:t>FROM Grades</a:t>
            </a:r>
          </a:p>
          <a:p>
            <a:pPr algn="l" rtl="0" fontAlgn="base"/>
            <a:r>
              <a:rPr lang="en-US" b="0" i="0" dirty="0">
                <a:solidFill>
                  <a:srgbClr val="FF0000"/>
                </a:solidFill>
                <a:effectLst/>
                <a:latin typeface="Nunito" pitchFamily="2" charset="0"/>
              </a:rPr>
              <a:t>WHERE Subject = ‘Mathematics’ AND Score &gt; 90</a:t>
            </a:r>
          </a:p>
          <a:p>
            <a:pPr algn="l" fontAlgn="base"/>
            <a:r>
              <a:rPr lang="en-US" b="0" i="0" dirty="0">
                <a:solidFill>
                  <a:srgbClr val="FF0000"/>
                </a:solidFill>
                <a:effectLst/>
                <a:latin typeface="Nunito" pitchFamily="2" charset="0"/>
              </a:rPr>
              <a:t>);</a:t>
            </a:r>
          </a:p>
          <a:p>
            <a:endParaRPr lang="en-IN" dirty="0"/>
          </a:p>
        </p:txBody>
      </p:sp>
      <p:pic>
        <p:nvPicPr>
          <p:cNvPr id="5" name="Picture 4">
            <a:extLst>
              <a:ext uri="{FF2B5EF4-FFF2-40B4-BE49-F238E27FC236}">
                <a16:creationId xmlns:a16="http://schemas.microsoft.com/office/drawing/2014/main" xmlns="" id="{3518806D-A74E-09A4-4A8A-39D5AD703A1F}"/>
              </a:ext>
            </a:extLst>
          </p:cNvPr>
          <p:cNvPicPr>
            <a:picLocks noChangeAspect="1"/>
          </p:cNvPicPr>
          <p:nvPr/>
        </p:nvPicPr>
        <p:blipFill>
          <a:blip r:embed="rId2"/>
          <a:stretch>
            <a:fillRect/>
          </a:stretch>
        </p:blipFill>
        <p:spPr>
          <a:xfrm>
            <a:off x="6708392" y="3717926"/>
            <a:ext cx="4894718" cy="1973426"/>
          </a:xfrm>
          <a:prstGeom prst="rect">
            <a:avLst/>
          </a:prstGeom>
        </p:spPr>
      </p:pic>
    </p:spTree>
    <p:extLst>
      <p:ext uri="{BB962C8B-B14F-4D97-AF65-F5344CB8AC3E}">
        <p14:creationId xmlns:p14="http://schemas.microsoft.com/office/powerpoint/2010/main" val="2378585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4A06E1-0B06-0AF0-6206-91426B35EB2C}"/>
              </a:ext>
            </a:extLst>
          </p:cNvPr>
          <p:cNvSpPr>
            <a:spLocks noGrp="1"/>
          </p:cNvSpPr>
          <p:nvPr>
            <p:ph type="title"/>
          </p:nvPr>
        </p:nvSpPr>
        <p:spPr/>
        <p:txBody>
          <a:bodyPr/>
          <a:lstStyle/>
          <a:p>
            <a:r>
              <a:rPr lang="en-IN" b="1" dirty="0"/>
              <a:t>Indexes</a:t>
            </a:r>
          </a:p>
        </p:txBody>
      </p:sp>
      <p:sp>
        <p:nvSpPr>
          <p:cNvPr id="3" name="Content Placeholder 2">
            <a:extLst>
              <a:ext uri="{FF2B5EF4-FFF2-40B4-BE49-F238E27FC236}">
                <a16:creationId xmlns:a16="http://schemas.microsoft.com/office/drawing/2014/main" xmlns="" id="{2F9A8E74-75D6-D8B5-14CC-8280B78270E9}"/>
              </a:ext>
            </a:extLst>
          </p:cNvPr>
          <p:cNvSpPr>
            <a:spLocks noGrp="1"/>
          </p:cNvSpPr>
          <p:nvPr>
            <p:ph idx="1"/>
          </p:nvPr>
        </p:nvSpPr>
        <p:spPr>
          <a:xfrm>
            <a:off x="677333" y="1468279"/>
            <a:ext cx="9270707" cy="4780121"/>
          </a:xfrm>
        </p:spPr>
        <p:txBody>
          <a:bodyPr>
            <a:normAutofit/>
          </a:bodyPr>
          <a:lstStyle/>
          <a:p>
            <a:pPr algn="just">
              <a:buFont typeface="Arial" panose="020B0604020202020204" pitchFamily="34" charset="0"/>
              <a:buChar char="•"/>
            </a:pPr>
            <a:r>
              <a:rPr lang="en-US" sz="2000" b="0" i="0" dirty="0">
                <a:solidFill>
                  <a:srgbClr val="000000"/>
                </a:solidFill>
                <a:effectLst/>
                <a:latin typeface="inter-regular"/>
              </a:rPr>
              <a:t>Indexes are special lookup tables. It is used to retrieve data from the database very fast.</a:t>
            </a:r>
          </a:p>
          <a:p>
            <a:pPr algn="just">
              <a:buFont typeface="Arial" panose="020B0604020202020204" pitchFamily="34" charset="0"/>
              <a:buChar char="•"/>
            </a:pPr>
            <a:r>
              <a:rPr lang="en-US" sz="2000" b="0" i="0" dirty="0">
                <a:solidFill>
                  <a:srgbClr val="000000"/>
                </a:solidFill>
                <a:effectLst/>
                <a:latin typeface="inter-regular"/>
              </a:rPr>
              <a:t>An Index is used to speed up select queries and where clauses. But it slows down the data input with insert and update statements. Indexes can be created or dropped without affecting the data.</a:t>
            </a:r>
          </a:p>
          <a:p>
            <a:pPr algn="just">
              <a:buFont typeface="Arial" panose="020B0604020202020204" pitchFamily="34" charset="0"/>
              <a:buChar char="•"/>
            </a:pPr>
            <a:r>
              <a:rPr lang="en-US" sz="2000" b="0" i="0" dirty="0">
                <a:solidFill>
                  <a:srgbClr val="000000"/>
                </a:solidFill>
                <a:effectLst/>
                <a:latin typeface="inter-regular"/>
              </a:rPr>
              <a:t>An index in a database is just like an index in the back of a book.</a:t>
            </a:r>
          </a:p>
          <a:p>
            <a:pPr algn="just">
              <a:buFont typeface="Arial" panose="020B0604020202020204" pitchFamily="34" charset="0"/>
              <a:buChar char="•"/>
            </a:pPr>
            <a:r>
              <a:rPr lang="en-US" sz="2000" b="1" i="0" dirty="0">
                <a:solidFill>
                  <a:srgbClr val="000000"/>
                </a:solidFill>
                <a:effectLst/>
                <a:latin typeface="inter-bold"/>
              </a:rPr>
              <a:t>For example:</a:t>
            </a:r>
            <a:r>
              <a:rPr lang="en-US" sz="2000" b="0" i="0" dirty="0">
                <a:solidFill>
                  <a:srgbClr val="000000"/>
                </a:solidFill>
                <a:effectLst/>
                <a:latin typeface="inter-regular"/>
              </a:rPr>
              <a:t> When you reference all pages in a book that discusses a certain topic, you first have to refer to the index, which alphabetically lists all the topics and then referred to one or more specific page numbers.</a:t>
            </a:r>
          </a:p>
          <a:p>
            <a:pPr algn="just">
              <a:buFont typeface="Arial" panose="020B0604020202020204" pitchFamily="34" charset="0"/>
              <a:buChar char="•"/>
            </a:pPr>
            <a:r>
              <a:rPr lang="en-US" sz="2000" b="0" i="0" dirty="0">
                <a:solidFill>
                  <a:srgbClr val="000000"/>
                </a:solidFill>
                <a:effectLst/>
                <a:latin typeface="inter-regular"/>
              </a:rPr>
              <a:t>Indexing is used to optimize the performance of a database by minimizing the number of disk accesses required when a query is processed.</a:t>
            </a:r>
          </a:p>
          <a:p>
            <a:pPr algn="just">
              <a:buFont typeface="Arial" panose="020B0604020202020204" pitchFamily="34" charset="0"/>
              <a:buChar char="•"/>
            </a:pPr>
            <a:r>
              <a:rPr lang="en-US" sz="2000" b="0" i="0" dirty="0">
                <a:solidFill>
                  <a:srgbClr val="000000"/>
                </a:solidFill>
                <a:effectLst/>
                <a:latin typeface="inter-regular"/>
              </a:rPr>
              <a:t>The index is a type of data structure. It is used to locate and access the data in a database table quickly.</a:t>
            </a:r>
          </a:p>
          <a:p>
            <a:pPr algn="just">
              <a:buFont typeface="Arial" panose="020B0604020202020204" pitchFamily="34" charset="0"/>
              <a:buChar char="•"/>
            </a:pPr>
            <a:endParaRPr lang="en-US" b="0" i="0" dirty="0">
              <a:solidFill>
                <a:srgbClr val="000000"/>
              </a:solidFill>
              <a:effectLst/>
              <a:latin typeface="inter-regular"/>
            </a:endParaRPr>
          </a:p>
          <a:p>
            <a:endParaRPr lang="en-IN" dirty="0"/>
          </a:p>
        </p:txBody>
      </p:sp>
    </p:spTree>
    <p:extLst>
      <p:ext uri="{BB962C8B-B14F-4D97-AF65-F5344CB8AC3E}">
        <p14:creationId xmlns:p14="http://schemas.microsoft.com/office/powerpoint/2010/main" val="3449565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DD7ACCE-749C-A12B-6437-71CB01B33665}"/>
              </a:ext>
            </a:extLst>
          </p:cNvPr>
          <p:cNvPicPr>
            <a:picLocks noChangeAspect="1"/>
          </p:cNvPicPr>
          <p:nvPr/>
        </p:nvPicPr>
        <p:blipFill>
          <a:blip r:embed="rId2"/>
          <a:stretch>
            <a:fillRect/>
          </a:stretch>
        </p:blipFill>
        <p:spPr>
          <a:xfrm>
            <a:off x="1794317" y="887583"/>
            <a:ext cx="5016385" cy="4160295"/>
          </a:xfrm>
          <a:prstGeom prst="rect">
            <a:avLst/>
          </a:prstGeom>
        </p:spPr>
      </p:pic>
    </p:spTree>
    <p:extLst>
      <p:ext uri="{BB962C8B-B14F-4D97-AF65-F5344CB8AC3E}">
        <p14:creationId xmlns:p14="http://schemas.microsoft.com/office/powerpoint/2010/main" val="7423267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FE5FAA9-0117-F8C0-2CB0-D8659113700A}"/>
              </a:ext>
            </a:extLst>
          </p:cNvPr>
          <p:cNvPicPr>
            <a:picLocks noChangeAspect="1"/>
          </p:cNvPicPr>
          <p:nvPr/>
        </p:nvPicPr>
        <p:blipFill>
          <a:blip r:embed="rId2"/>
          <a:stretch>
            <a:fillRect/>
          </a:stretch>
        </p:blipFill>
        <p:spPr>
          <a:xfrm>
            <a:off x="185408" y="1145627"/>
            <a:ext cx="11479807" cy="5538895"/>
          </a:xfrm>
          <a:prstGeom prst="rect">
            <a:avLst/>
          </a:prstGeom>
        </p:spPr>
      </p:pic>
    </p:spTree>
    <p:extLst>
      <p:ext uri="{BB962C8B-B14F-4D97-AF65-F5344CB8AC3E}">
        <p14:creationId xmlns:p14="http://schemas.microsoft.com/office/powerpoint/2010/main" val="4481433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51B61E6-0B88-4E33-756B-21B2642F6BD2}"/>
              </a:ext>
            </a:extLst>
          </p:cNvPr>
          <p:cNvPicPr>
            <a:picLocks noChangeAspect="1"/>
          </p:cNvPicPr>
          <p:nvPr/>
        </p:nvPicPr>
        <p:blipFill>
          <a:blip r:embed="rId2"/>
          <a:stretch>
            <a:fillRect/>
          </a:stretch>
        </p:blipFill>
        <p:spPr>
          <a:xfrm>
            <a:off x="935913" y="395750"/>
            <a:ext cx="9516381" cy="5500553"/>
          </a:xfrm>
          <a:prstGeom prst="rect">
            <a:avLst/>
          </a:prstGeom>
        </p:spPr>
      </p:pic>
    </p:spTree>
    <p:extLst>
      <p:ext uri="{BB962C8B-B14F-4D97-AF65-F5344CB8AC3E}">
        <p14:creationId xmlns:p14="http://schemas.microsoft.com/office/powerpoint/2010/main" val="647291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D3B96A-61F8-8312-2B20-F960899CB52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52DE71B3-4617-34FA-1A92-277924D354D7}"/>
              </a:ext>
            </a:extLst>
          </p:cNvPr>
          <p:cNvSpPr>
            <a:spLocks noGrp="1"/>
          </p:cNvSpPr>
          <p:nvPr>
            <p:ph idx="1"/>
          </p:nvPr>
        </p:nvSpPr>
        <p:spPr/>
        <p:txBody>
          <a:bodyPr/>
          <a:lstStyle/>
          <a:p>
            <a:pPr algn="just" fontAlgn="base">
              <a:buFont typeface="Arial" panose="020B0604020202020204" pitchFamily="34" charset="0"/>
              <a:buChar char="•"/>
            </a:pPr>
            <a:r>
              <a:rPr lang="en-US" b="1" i="0" dirty="0">
                <a:solidFill>
                  <a:srgbClr val="273239"/>
                </a:solidFill>
                <a:effectLst/>
                <a:latin typeface="Nunito" pitchFamily="2" charset="0"/>
              </a:rPr>
              <a:t>NULL Values:</a:t>
            </a:r>
            <a:r>
              <a:rPr lang="en-US" b="0" i="0" dirty="0">
                <a:solidFill>
                  <a:srgbClr val="273239"/>
                </a:solidFill>
                <a:effectLst/>
                <a:latin typeface="Nunito" pitchFamily="2" charset="0"/>
              </a:rPr>
              <a:t> The value which is not known or unavailable is called a NULL value. It is represented by blank space. e.g.; PHONE of STUDENT having ROLL_NO 4 is NULL. </a:t>
            </a:r>
          </a:p>
          <a:p>
            <a:pPr algn="just" fontAlgn="base">
              <a:buFont typeface="Arial" panose="020B0604020202020204" pitchFamily="34" charset="0"/>
              <a:buChar char="•"/>
            </a:pPr>
            <a:r>
              <a:rPr lang="en-US" b="1" i="0" dirty="0">
                <a:solidFill>
                  <a:srgbClr val="273239"/>
                </a:solidFill>
                <a:effectLst/>
                <a:latin typeface="Nunito" pitchFamily="2" charset="0"/>
              </a:rPr>
              <a:t>Relation Key: </a:t>
            </a:r>
            <a:r>
              <a:rPr lang="en-US" b="0" i="0" dirty="0">
                <a:solidFill>
                  <a:srgbClr val="273239"/>
                </a:solidFill>
                <a:effectLst/>
                <a:latin typeface="Nunito" pitchFamily="2" charset="0"/>
              </a:rPr>
              <a:t>These are basically the keys that are used to identify the rows uniquely or also help in identifying tables. These are of the following types.</a:t>
            </a:r>
          </a:p>
          <a:p>
            <a:pPr marL="742950" lvl="1" indent="-285750" algn="just" fontAlgn="base">
              <a:buFont typeface="Arial" panose="020B0604020202020204" pitchFamily="34" charset="0"/>
              <a:buChar char="•"/>
            </a:pPr>
            <a:r>
              <a:rPr lang="en-US" b="0" i="0" u="sng" dirty="0">
                <a:solidFill>
                  <a:schemeClr val="tx1"/>
                </a:solidFill>
                <a:effectLst/>
                <a:latin typeface="Nunito" pitchFamily="2" charset="0"/>
                <a:hlinkClick r:id="rId2">
                  <a:extLst>
                    <a:ext uri="{A12FA001-AC4F-418D-AE19-62706E023703}">
                      <ahyp:hlinkClr xmlns:ahyp="http://schemas.microsoft.com/office/drawing/2018/hyperlinkcolor" xmlns="" val="tx"/>
                    </a:ext>
                  </a:extLst>
                </a:hlinkClick>
              </a:rPr>
              <a:t>Primary Key</a:t>
            </a:r>
            <a:endParaRPr lang="en-US" b="0" i="0" dirty="0">
              <a:solidFill>
                <a:schemeClr val="tx1"/>
              </a:solidFill>
              <a:effectLst/>
              <a:latin typeface="Nunito" pitchFamily="2" charset="0"/>
            </a:endParaRPr>
          </a:p>
          <a:p>
            <a:pPr marL="742950" lvl="1" indent="-285750" algn="just" fontAlgn="base">
              <a:buFont typeface="Arial" panose="020B0604020202020204" pitchFamily="34" charset="0"/>
              <a:buChar char="•"/>
            </a:pPr>
            <a:r>
              <a:rPr lang="en-US" b="0" i="0" u="sng" dirty="0">
                <a:solidFill>
                  <a:schemeClr val="tx1"/>
                </a:solidFill>
                <a:effectLst/>
                <a:latin typeface="Nunito" pitchFamily="2" charset="0"/>
                <a:hlinkClick r:id="rId3">
                  <a:extLst>
                    <a:ext uri="{A12FA001-AC4F-418D-AE19-62706E023703}">
                      <ahyp:hlinkClr xmlns:ahyp="http://schemas.microsoft.com/office/drawing/2018/hyperlinkcolor" xmlns="" val="tx"/>
                    </a:ext>
                  </a:extLst>
                </a:hlinkClick>
              </a:rPr>
              <a:t>Candidate Key</a:t>
            </a:r>
            <a:endParaRPr lang="en-US" b="0" i="0" dirty="0">
              <a:solidFill>
                <a:schemeClr val="tx1"/>
              </a:solidFill>
              <a:effectLst/>
              <a:latin typeface="Nunito" pitchFamily="2" charset="0"/>
            </a:endParaRPr>
          </a:p>
          <a:p>
            <a:pPr marL="742950" lvl="1" indent="-285750" algn="just" fontAlgn="base">
              <a:buFont typeface="Arial" panose="020B0604020202020204" pitchFamily="34" charset="0"/>
              <a:buChar char="•"/>
            </a:pPr>
            <a:r>
              <a:rPr lang="en-US" b="0" i="0" u="sng" dirty="0">
                <a:solidFill>
                  <a:schemeClr val="tx1"/>
                </a:solidFill>
                <a:effectLst/>
                <a:latin typeface="Nunito" pitchFamily="2" charset="0"/>
                <a:hlinkClick r:id="rId4">
                  <a:extLst>
                    <a:ext uri="{A12FA001-AC4F-418D-AE19-62706E023703}">
                      <ahyp:hlinkClr xmlns:ahyp="http://schemas.microsoft.com/office/drawing/2018/hyperlinkcolor" xmlns="" val="tx"/>
                    </a:ext>
                  </a:extLst>
                </a:hlinkClick>
              </a:rPr>
              <a:t>Super Key</a:t>
            </a:r>
            <a:endParaRPr lang="en-US" b="0" i="0" dirty="0">
              <a:solidFill>
                <a:schemeClr val="tx1"/>
              </a:solidFill>
              <a:effectLst/>
              <a:latin typeface="Nunito" pitchFamily="2" charset="0"/>
            </a:endParaRPr>
          </a:p>
          <a:p>
            <a:pPr marL="742950" lvl="1" indent="-285750" algn="just" fontAlgn="base">
              <a:buFont typeface="Arial" panose="020B0604020202020204" pitchFamily="34" charset="0"/>
              <a:buChar char="•"/>
            </a:pPr>
            <a:r>
              <a:rPr lang="en-US" b="0" i="0" u="sng" dirty="0">
                <a:solidFill>
                  <a:schemeClr val="tx1"/>
                </a:solidFill>
                <a:effectLst/>
                <a:latin typeface="Nunito" pitchFamily="2" charset="0"/>
                <a:hlinkClick r:id="rId5">
                  <a:extLst>
                    <a:ext uri="{A12FA001-AC4F-418D-AE19-62706E023703}">
                      <ahyp:hlinkClr xmlns:ahyp="http://schemas.microsoft.com/office/drawing/2018/hyperlinkcolor" xmlns="" val="tx"/>
                    </a:ext>
                  </a:extLst>
                </a:hlinkClick>
              </a:rPr>
              <a:t>Foreign Key</a:t>
            </a:r>
            <a:endParaRPr lang="en-US" b="0" i="0" dirty="0">
              <a:solidFill>
                <a:schemeClr val="tx1"/>
              </a:solidFill>
              <a:effectLst/>
              <a:latin typeface="Nunito" pitchFamily="2" charset="0"/>
            </a:endParaRPr>
          </a:p>
          <a:p>
            <a:pPr marL="742950" lvl="1" indent="-285750" algn="just" fontAlgn="base">
              <a:buFont typeface="Arial" panose="020B0604020202020204" pitchFamily="34" charset="0"/>
              <a:buChar char="•"/>
            </a:pPr>
            <a:r>
              <a:rPr lang="en-US" b="0" i="0" u="sng" dirty="0">
                <a:solidFill>
                  <a:schemeClr val="tx1"/>
                </a:solidFill>
                <a:effectLst/>
                <a:latin typeface="Nunito" pitchFamily="2" charset="0"/>
                <a:hlinkClick r:id="rId6">
                  <a:extLst>
                    <a:ext uri="{A12FA001-AC4F-418D-AE19-62706E023703}">
                      <ahyp:hlinkClr xmlns:ahyp="http://schemas.microsoft.com/office/drawing/2018/hyperlinkcolor" xmlns="" val="tx"/>
                    </a:ext>
                  </a:extLst>
                </a:hlinkClick>
              </a:rPr>
              <a:t>Alternate Key</a:t>
            </a:r>
            <a:endParaRPr lang="en-US" b="0" i="0" dirty="0">
              <a:solidFill>
                <a:schemeClr val="tx1"/>
              </a:solidFill>
              <a:effectLst/>
              <a:latin typeface="Nunito" pitchFamily="2" charset="0"/>
            </a:endParaRPr>
          </a:p>
          <a:p>
            <a:pPr marL="742950" lvl="1" indent="-285750" algn="just" fontAlgn="base">
              <a:buFont typeface="Arial" panose="020B0604020202020204" pitchFamily="34" charset="0"/>
              <a:buChar char="•"/>
            </a:pPr>
            <a:r>
              <a:rPr lang="en-US" b="0" i="0" u="sng" dirty="0">
                <a:solidFill>
                  <a:schemeClr val="tx1"/>
                </a:solidFill>
                <a:effectLst/>
                <a:latin typeface="Nunito" pitchFamily="2" charset="0"/>
                <a:hlinkClick r:id="rId7">
                  <a:extLst>
                    <a:ext uri="{A12FA001-AC4F-418D-AE19-62706E023703}">
                      <ahyp:hlinkClr xmlns:ahyp="http://schemas.microsoft.com/office/drawing/2018/hyperlinkcolor" xmlns="" val="tx"/>
                    </a:ext>
                  </a:extLst>
                </a:hlinkClick>
              </a:rPr>
              <a:t>Composite Key</a:t>
            </a:r>
            <a:endParaRPr lang="en-US" b="0" i="0" dirty="0">
              <a:solidFill>
                <a:schemeClr val="tx1"/>
              </a:solidFill>
              <a:effectLst/>
              <a:latin typeface="Nunito" pitchFamily="2" charset="0"/>
            </a:endParaRPr>
          </a:p>
          <a:p>
            <a:endParaRPr lang="en-IN" dirty="0"/>
          </a:p>
        </p:txBody>
      </p:sp>
    </p:spTree>
    <p:extLst>
      <p:ext uri="{BB962C8B-B14F-4D97-AF65-F5344CB8AC3E}">
        <p14:creationId xmlns:p14="http://schemas.microsoft.com/office/powerpoint/2010/main" val="26308457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DD86BBE-CCE6-ED58-CBE1-6815E9F9BB6A}"/>
              </a:ext>
            </a:extLst>
          </p:cNvPr>
          <p:cNvPicPr>
            <a:picLocks noChangeAspect="1"/>
          </p:cNvPicPr>
          <p:nvPr/>
        </p:nvPicPr>
        <p:blipFill>
          <a:blip r:embed="rId2"/>
          <a:stretch>
            <a:fillRect/>
          </a:stretch>
        </p:blipFill>
        <p:spPr>
          <a:xfrm>
            <a:off x="194738" y="685244"/>
            <a:ext cx="11802523" cy="5192494"/>
          </a:xfrm>
          <a:prstGeom prst="rect">
            <a:avLst/>
          </a:prstGeom>
        </p:spPr>
      </p:pic>
    </p:spTree>
    <p:extLst>
      <p:ext uri="{BB962C8B-B14F-4D97-AF65-F5344CB8AC3E}">
        <p14:creationId xmlns:p14="http://schemas.microsoft.com/office/powerpoint/2010/main" val="662764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EB6E36-1644-89F6-1FFE-E67580440363}"/>
              </a:ext>
            </a:extLst>
          </p:cNvPr>
          <p:cNvSpPr>
            <a:spLocks noGrp="1"/>
          </p:cNvSpPr>
          <p:nvPr>
            <p:ph type="title"/>
          </p:nvPr>
        </p:nvSpPr>
        <p:spPr/>
        <p:txBody>
          <a:bodyPr/>
          <a:lstStyle/>
          <a:p>
            <a:r>
              <a:rPr lang="en-IN" b="0" i="0" dirty="0">
                <a:solidFill>
                  <a:srgbClr val="610B4B"/>
                </a:solidFill>
                <a:effectLst/>
                <a:latin typeface="erdana"/>
              </a:rPr>
              <a:t>Primary Index</a:t>
            </a:r>
            <a:endParaRPr lang="en-IN" dirty="0"/>
          </a:p>
        </p:txBody>
      </p:sp>
      <p:sp>
        <p:nvSpPr>
          <p:cNvPr id="3" name="Content Placeholder 2">
            <a:extLst>
              <a:ext uri="{FF2B5EF4-FFF2-40B4-BE49-F238E27FC236}">
                <a16:creationId xmlns:a16="http://schemas.microsoft.com/office/drawing/2014/main" xmlns="" id="{ED324385-5472-672A-B599-006A0A61F105}"/>
              </a:ext>
            </a:extLst>
          </p:cNvPr>
          <p:cNvSpPr>
            <a:spLocks noGrp="1"/>
          </p:cNvSpPr>
          <p:nvPr>
            <p:ph idx="1"/>
          </p:nvPr>
        </p:nvSpPr>
        <p:spPr/>
        <p:txBody>
          <a:bodyPr>
            <a:normAutofit/>
          </a:bodyPr>
          <a:lstStyle/>
          <a:p>
            <a:r>
              <a:rPr lang="en-US" sz="2000" dirty="0"/>
              <a:t>If the index is created on the basis of the primary key of the table, then it is known as primary indexing. These primary keys are unique to each record and contain 1:1 relation between the records.</a:t>
            </a:r>
          </a:p>
          <a:p>
            <a:r>
              <a:rPr lang="en-US" sz="2000" dirty="0"/>
              <a:t>As primary keys are stored in sorted order, the performance of the searching operation is quite efficient.</a:t>
            </a:r>
          </a:p>
          <a:p>
            <a:r>
              <a:rPr lang="en-US" sz="2000" dirty="0"/>
              <a:t>The primary index can be classified into two types: Dense index and Sparse index.</a:t>
            </a:r>
            <a:endParaRPr lang="en-IN" sz="2000" dirty="0"/>
          </a:p>
        </p:txBody>
      </p:sp>
    </p:spTree>
    <p:extLst>
      <p:ext uri="{BB962C8B-B14F-4D97-AF65-F5344CB8AC3E}">
        <p14:creationId xmlns:p14="http://schemas.microsoft.com/office/powerpoint/2010/main" val="7111554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2CF289-48B0-1EE5-ABBB-6C1681AB664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B95A7877-B5A7-8653-3FE7-442D1470C5B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01B7ACD2-2257-B5C4-0B49-132B93A9CC1B}"/>
              </a:ext>
            </a:extLst>
          </p:cNvPr>
          <p:cNvPicPr>
            <a:picLocks noChangeAspect="1"/>
          </p:cNvPicPr>
          <p:nvPr/>
        </p:nvPicPr>
        <p:blipFill>
          <a:blip r:embed="rId2"/>
          <a:stretch>
            <a:fillRect/>
          </a:stretch>
        </p:blipFill>
        <p:spPr>
          <a:xfrm>
            <a:off x="529622" y="314160"/>
            <a:ext cx="10319899" cy="5727202"/>
          </a:xfrm>
          <a:prstGeom prst="rect">
            <a:avLst/>
          </a:prstGeom>
        </p:spPr>
      </p:pic>
    </p:spTree>
    <p:extLst>
      <p:ext uri="{BB962C8B-B14F-4D97-AF65-F5344CB8AC3E}">
        <p14:creationId xmlns:p14="http://schemas.microsoft.com/office/powerpoint/2010/main" val="2554705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097AB3E6-1BEC-470B-0455-6704CECF185E}"/>
              </a:ext>
            </a:extLst>
          </p:cNvPr>
          <p:cNvPicPr>
            <a:picLocks noChangeAspect="1"/>
          </p:cNvPicPr>
          <p:nvPr/>
        </p:nvPicPr>
        <p:blipFill>
          <a:blip r:embed="rId2"/>
          <a:stretch>
            <a:fillRect/>
          </a:stretch>
        </p:blipFill>
        <p:spPr>
          <a:xfrm>
            <a:off x="762045" y="749246"/>
            <a:ext cx="10752621" cy="4863277"/>
          </a:xfrm>
          <a:prstGeom prst="rect">
            <a:avLst/>
          </a:prstGeom>
        </p:spPr>
      </p:pic>
    </p:spTree>
    <p:extLst>
      <p:ext uri="{BB962C8B-B14F-4D97-AF65-F5344CB8AC3E}">
        <p14:creationId xmlns:p14="http://schemas.microsoft.com/office/powerpoint/2010/main" val="4622785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534697-3C06-BE0E-1477-CB96A6CFF257}"/>
              </a:ext>
            </a:extLst>
          </p:cNvPr>
          <p:cNvSpPr>
            <a:spLocks noGrp="1"/>
          </p:cNvSpPr>
          <p:nvPr>
            <p:ph type="title"/>
          </p:nvPr>
        </p:nvSpPr>
        <p:spPr/>
        <p:txBody>
          <a:bodyPr/>
          <a:lstStyle/>
          <a:p>
            <a:r>
              <a:rPr lang="en-IN" b="0" i="0" dirty="0">
                <a:solidFill>
                  <a:srgbClr val="610B4B"/>
                </a:solidFill>
                <a:effectLst/>
                <a:latin typeface="erdana"/>
              </a:rPr>
              <a:t>Clustering Index</a:t>
            </a:r>
            <a:endParaRPr lang="en-IN" dirty="0"/>
          </a:p>
        </p:txBody>
      </p:sp>
      <p:sp>
        <p:nvSpPr>
          <p:cNvPr id="3" name="Content Placeholder 2">
            <a:extLst>
              <a:ext uri="{FF2B5EF4-FFF2-40B4-BE49-F238E27FC236}">
                <a16:creationId xmlns:a16="http://schemas.microsoft.com/office/drawing/2014/main" xmlns="" id="{556300BC-DEE2-5C45-BB56-E20C69AD3A9B}"/>
              </a:ext>
            </a:extLst>
          </p:cNvPr>
          <p:cNvSpPr>
            <a:spLocks noGrp="1"/>
          </p:cNvSpPr>
          <p:nvPr>
            <p:ph idx="1"/>
          </p:nvPr>
        </p:nvSpPr>
        <p:spPr/>
        <p:txBody>
          <a:bodyPr/>
          <a:lstStyle/>
          <a:p>
            <a:r>
              <a:rPr lang="en-US" dirty="0"/>
              <a:t>A clustered index can be defined as an ordered data file. Sometimes the index is created on non-primary key columns which may not be unique for each record.</a:t>
            </a:r>
          </a:p>
          <a:p>
            <a:r>
              <a:rPr lang="en-US" dirty="0"/>
              <a:t>In this case, to identify the record faster, we will group two or more columns to get the unique value and create index out of them. This method is called a clustering index.</a:t>
            </a:r>
          </a:p>
          <a:p>
            <a:r>
              <a:rPr lang="en-US" dirty="0"/>
              <a:t>The records which have similar characteristics are grouped, and indexes are created for these group.</a:t>
            </a:r>
          </a:p>
          <a:p>
            <a:r>
              <a:rPr lang="en-US" dirty="0">
                <a:solidFill>
                  <a:srgbClr val="FF0000"/>
                </a:solidFill>
              </a:rPr>
              <a:t>Example: suppose a company contains several employees in each department. Suppose we use a clustering index, where all employees which belong to the same </a:t>
            </a:r>
            <a:r>
              <a:rPr lang="en-US" dirty="0" err="1">
                <a:solidFill>
                  <a:srgbClr val="FF0000"/>
                </a:solidFill>
              </a:rPr>
              <a:t>Dept_ID</a:t>
            </a:r>
            <a:r>
              <a:rPr lang="en-US" dirty="0">
                <a:solidFill>
                  <a:srgbClr val="FF0000"/>
                </a:solidFill>
              </a:rPr>
              <a:t> are considered within a single cluster, and index pointers point to the cluster as a whole. Here </a:t>
            </a:r>
            <a:r>
              <a:rPr lang="en-US" dirty="0" err="1">
                <a:solidFill>
                  <a:srgbClr val="FF0000"/>
                </a:solidFill>
              </a:rPr>
              <a:t>Dept_Id</a:t>
            </a:r>
            <a:r>
              <a:rPr lang="en-US" dirty="0">
                <a:solidFill>
                  <a:srgbClr val="FF0000"/>
                </a:solidFill>
              </a:rPr>
              <a:t> is a non-unique key.</a:t>
            </a:r>
            <a:endParaRPr lang="en-IN" dirty="0">
              <a:solidFill>
                <a:srgbClr val="FF0000"/>
              </a:solidFill>
            </a:endParaRPr>
          </a:p>
        </p:txBody>
      </p:sp>
    </p:spTree>
    <p:extLst>
      <p:ext uri="{BB962C8B-B14F-4D97-AF65-F5344CB8AC3E}">
        <p14:creationId xmlns:p14="http://schemas.microsoft.com/office/powerpoint/2010/main" val="34936884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69F263D-D750-2E9C-A3ED-A907FBF6BCE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37620" y="-58992"/>
            <a:ext cx="8596668" cy="6762177"/>
          </a:xfrm>
          <a:prstGeom prst="rect">
            <a:avLst/>
          </a:prstGeom>
        </p:spPr>
      </p:pic>
    </p:spTree>
    <p:extLst>
      <p:ext uri="{BB962C8B-B14F-4D97-AF65-F5344CB8AC3E}">
        <p14:creationId xmlns:p14="http://schemas.microsoft.com/office/powerpoint/2010/main" val="820841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05179DD-7721-EB78-1F86-65EA1CD51F3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B711A503-98FA-1A60-C3D3-759F9E735D7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85454" y="977406"/>
            <a:ext cx="11821092" cy="5628345"/>
          </a:xfrm>
          <a:prstGeom prst="rect">
            <a:avLst/>
          </a:prstGeom>
        </p:spPr>
      </p:pic>
    </p:spTree>
    <p:extLst>
      <p:ext uri="{BB962C8B-B14F-4D97-AF65-F5344CB8AC3E}">
        <p14:creationId xmlns:p14="http://schemas.microsoft.com/office/powerpoint/2010/main" val="35870135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FFE6DE4-7337-FF7F-D823-C5C38091368B}"/>
              </a:ext>
            </a:extLst>
          </p:cNvPr>
          <p:cNvPicPr>
            <a:picLocks noChangeAspect="1"/>
          </p:cNvPicPr>
          <p:nvPr/>
        </p:nvPicPr>
        <p:blipFill>
          <a:blip r:embed="rId2"/>
          <a:stretch>
            <a:fillRect/>
          </a:stretch>
        </p:blipFill>
        <p:spPr>
          <a:xfrm>
            <a:off x="992644" y="0"/>
            <a:ext cx="8596668" cy="6692258"/>
          </a:xfrm>
          <a:prstGeom prst="rect">
            <a:avLst/>
          </a:prstGeom>
        </p:spPr>
      </p:pic>
    </p:spTree>
    <p:extLst>
      <p:ext uri="{BB962C8B-B14F-4D97-AF65-F5344CB8AC3E}">
        <p14:creationId xmlns:p14="http://schemas.microsoft.com/office/powerpoint/2010/main" val="28427741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C6074A-2B99-F834-5DCC-EE1A52C63090}"/>
              </a:ext>
            </a:extLst>
          </p:cNvPr>
          <p:cNvSpPr>
            <a:spLocks noGrp="1"/>
          </p:cNvSpPr>
          <p:nvPr>
            <p:ph type="title"/>
          </p:nvPr>
        </p:nvSpPr>
        <p:spPr/>
        <p:txBody>
          <a:bodyPr/>
          <a:lstStyle/>
          <a:p>
            <a:r>
              <a:rPr lang="en-IN" b="1" i="0">
                <a:solidFill>
                  <a:srgbClr val="333333"/>
                </a:solidFill>
                <a:effectLst/>
                <a:latin typeface="inter-bold"/>
              </a:rPr>
              <a:t>For example:</a:t>
            </a:r>
            <a:endParaRPr lang="en-IN"/>
          </a:p>
        </p:txBody>
      </p:sp>
      <p:sp>
        <p:nvSpPr>
          <p:cNvPr id="3" name="Content Placeholder 2">
            <a:extLst>
              <a:ext uri="{FF2B5EF4-FFF2-40B4-BE49-F238E27FC236}">
                <a16:creationId xmlns:a16="http://schemas.microsoft.com/office/drawing/2014/main" xmlns="" id="{5B482C51-C6AC-C4DB-ED30-B2840C5E9D2E}"/>
              </a:ext>
            </a:extLst>
          </p:cNvPr>
          <p:cNvSpPr>
            <a:spLocks noGrp="1"/>
          </p:cNvSpPr>
          <p:nvPr>
            <p:ph idx="1"/>
          </p:nvPr>
        </p:nvSpPr>
        <p:spPr/>
        <p:txBody>
          <a:bodyPr>
            <a:normAutofit/>
          </a:bodyPr>
          <a:lstStyle/>
          <a:p>
            <a:r>
              <a:rPr lang="en-US" sz="2000" dirty="0"/>
              <a:t>If you want to find the record of roll 111 in the diagram, then it will search the highest entry which is smaller than or equal to 111 in the first level index. It will get 100 at this level.</a:t>
            </a:r>
          </a:p>
          <a:p>
            <a:r>
              <a:rPr lang="en-US" sz="2000" dirty="0"/>
              <a:t>Then in the second index level, again it does max (111) &lt;= 111 and gets 110. Now using the address 110, it goes to the data block and starts searching each record till it gets 111.</a:t>
            </a:r>
          </a:p>
          <a:p>
            <a:r>
              <a:rPr lang="en-US" sz="2000" dirty="0"/>
              <a:t>This is how a search is performed in this method. Inserting, updating or deleting is also done in the same manner.</a:t>
            </a:r>
            <a:endParaRPr lang="en-IN" sz="2000" dirty="0"/>
          </a:p>
        </p:txBody>
      </p:sp>
    </p:spTree>
    <p:extLst>
      <p:ext uri="{BB962C8B-B14F-4D97-AF65-F5344CB8AC3E}">
        <p14:creationId xmlns:p14="http://schemas.microsoft.com/office/powerpoint/2010/main" val="32430437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758DC8-16CD-0332-7221-97416E880A3A}"/>
              </a:ext>
            </a:extLst>
          </p:cNvPr>
          <p:cNvSpPr>
            <a:spLocks noGrp="1"/>
          </p:cNvSpPr>
          <p:nvPr>
            <p:ph type="title"/>
          </p:nvPr>
        </p:nvSpPr>
        <p:spPr/>
        <p:txBody>
          <a:bodyPr/>
          <a:lstStyle/>
          <a:p>
            <a:r>
              <a:rPr lang="en-US" dirty="0"/>
              <a:t>Views</a:t>
            </a:r>
            <a:endParaRPr lang="en-IN" dirty="0"/>
          </a:p>
        </p:txBody>
      </p:sp>
      <p:sp>
        <p:nvSpPr>
          <p:cNvPr id="3" name="Content Placeholder 2">
            <a:extLst>
              <a:ext uri="{FF2B5EF4-FFF2-40B4-BE49-F238E27FC236}">
                <a16:creationId xmlns:a16="http://schemas.microsoft.com/office/drawing/2014/main" xmlns="" id="{2B91B29B-AC4A-5677-2C86-7959BFB1C4EA}"/>
              </a:ext>
            </a:extLst>
          </p:cNvPr>
          <p:cNvSpPr>
            <a:spLocks noGrp="1"/>
          </p:cNvSpPr>
          <p:nvPr>
            <p:ph idx="1"/>
          </p:nvPr>
        </p:nvSpPr>
        <p:spPr/>
        <p:txBody>
          <a:bodyPr/>
          <a:lstStyle/>
          <a:p>
            <a:r>
              <a:rPr lang="en-US" dirty="0"/>
              <a:t>Views in SQL are considered as a virtual table. A view also contains rows and columns.</a:t>
            </a:r>
          </a:p>
          <a:p>
            <a:r>
              <a:rPr lang="en-US" dirty="0"/>
              <a:t>To create the view, we can select the fields from one or more tables present in the database.</a:t>
            </a:r>
          </a:p>
          <a:p>
            <a:r>
              <a:rPr lang="en-US" dirty="0"/>
              <a:t>A view can either have specific rows based on certain condition or all the rows of a table.</a:t>
            </a:r>
            <a:endParaRPr lang="en-IN" dirty="0"/>
          </a:p>
        </p:txBody>
      </p:sp>
    </p:spTree>
    <p:extLst>
      <p:ext uri="{BB962C8B-B14F-4D97-AF65-F5344CB8AC3E}">
        <p14:creationId xmlns:p14="http://schemas.microsoft.com/office/powerpoint/2010/main" val="3511560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3D442A-BFBA-E4FF-530D-0AA1CFFF99D5}"/>
              </a:ext>
            </a:extLst>
          </p:cNvPr>
          <p:cNvSpPr>
            <a:spLocks noGrp="1"/>
          </p:cNvSpPr>
          <p:nvPr>
            <p:ph type="title"/>
          </p:nvPr>
        </p:nvSpPr>
        <p:spPr/>
        <p:txBody>
          <a:bodyPr/>
          <a:lstStyle/>
          <a:p>
            <a:r>
              <a:rPr lang="en-IN" b="1" i="0" dirty="0">
                <a:solidFill>
                  <a:srgbClr val="273239"/>
                </a:solidFill>
                <a:effectLst/>
                <a:latin typeface="Nunito" pitchFamily="2" charset="0"/>
              </a:rPr>
              <a:t>Constraints in Relational Model</a:t>
            </a:r>
            <a:endParaRPr lang="en-IN" dirty="0"/>
          </a:p>
        </p:txBody>
      </p:sp>
      <p:sp>
        <p:nvSpPr>
          <p:cNvPr id="3" name="Content Placeholder 2">
            <a:extLst>
              <a:ext uri="{FF2B5EF4-FFF2-40B4-BE49-F238E27FC236}">
                <a16:creationId xmlns:a16="http://schemas.microsoft.com/office/drawing/2014/main" xmlns="" id="{AC50B043-1F10-C1BA-F66A-2294B229141A}"/>
              </a:ext>
            </a:extLst>
          </p:cNvPr>
          <p:cNvSpPr>
            <a:spLocks noGrp="1"/>
          </p:cNvSpPr>
          <p:nvPr>
            <p:ph idx="1"/>
          </p:nvPr>
        </p:nvSpPr>
        <p:spPr/>
        <p:txBody>
          <a:bodyPr/>
          <a:lstStyle/>
          <a:p>
            <a:r>
              <a:rPr lang="en-US" dirty="0"/>
              <a:t>While designing the Relational Model, we define some conditions which must hold for data present in the database are called Constraints. </a:t>
            </a:r>
          </a:p>
          <a:p>
            <a:r>
              <a:rPr lang="en-US" dirty="0"/>
              <a:t>These constraints are checked before performing any operation (insertion, deletion, and updation ) in the database. If there is a violation of any of the constraints, the operation will fail.</a:t>
            </a:r>
          </a:p>
          <a:p>
            <a:endParaRPr lang="en-IN" dirty="0"/>
          </a:p>
        </p:txBody>
      </p:sp>
    </p:spTree>
    <p:extLst>
      <p:ext uri="{BB962C8B-B14F-4D97-AF65-F5344CB8AC3E}">
        <p14:creationId xmlns:p14="http://schemas.microsoft.com/office/powerpoint/2010/main" val="30398097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3BE7DEA5-D883-0196-1613-B74F05247B65}"/>
              </a:ext>
            </a:extLst>
          </p:cNvPr>
          <p:cNvPicPr>
            <a:picLocks noGrp="1" noChangeAspect="1"/>
          </p:cNvPicPr>
          <p:nvPr>
            <p:ph idx="1"/>
          </p:nvPr>
        </p:nvPicPr>
        <p:blipFill>
          <a:blip r:embed="rId2"/>
          <a:stretch>
            <a:fillRect/>
          </a:stretch>
        </p:blipFill>
        <p:spPr>
          <a:xfrm>
            <a:off x="386351" y="699025"/>
            <a:ext cx="10990260" cy="5459950"/>
          </a:xfrm>
        </p:spPr>
      </p:pic>
    </p:spTree>
    <p:extLst>
      <p:ext uri="{BB962C8B-B14F-4D97-AF65-F5344CB8AC3E}">
        <p14:creationId xmlns:p14="http://schemas.microsoft.com/office/powerpoint/2010/main" val="7376786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761A9CFB-0E14-F0EE-B949-740B18C874B0}"/>
              </a:ext>
            </a:extLst>
          </p:cNvPr>
          <p:cNvPicPr>
            <a:picLocks noGrp="1" noChangeAspect="1"/>
          </p:cNvPicPr>
          <p:nvPr>
            <p:ph idx="1"/>
          </p:nvPr>
        </p:nvPicPr>
        <p:blipFill>
          <a:blip r:embed="rId2"/>
          <a:stretch>
            <a:fillRect/>
          </a:stretch>
        </p:blipFill>
        <p:spPr>
          <a:xfrm>
            <a:off x="640439" y="685750"/>
            <a:ext cx="10137695" cy="5582315"/>
          </a:xfrm>
        </p:spPr>
      </p:pic>
    </p:spTree>
    <p:extLst>
      <p:ext uri="{BB962C8B-B14F-4D97-AF65-F5344CB8AC3E}">
        <p14:creationId xmlns:p14="http://schemas.microsoft.com/office/powerpoint/2010/main" val="12862675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DC0A6F5F-6AFF-AA10-8AE2-A789BCAE1F4D}"/>
              </a:ext>
            </a:extLst>
          </p:cNvPr>
          <p:cNvPicPr>
            <a:picLocks noGrp="1" noChangeAspect="1"/>
          </p:cNvPicPr>
          <p:nvPr>
            <p:ph idx="1"/>
          </p:nvPr>
        </p:nvPicPr>
        <p:blipFill>
          <a:blip r:embed="rId2"/>
          <a:stretch>
            <a:fillRect/>
          </a:stretch>
        </p:blipFill>
        <p:spPr>
          <a:xfrm>
            <a:off x="812210" y="487491"/>
            <a:ext cx="9481385" cy="5367619"/>
          </a:xfrm>
        </p:spPr>
      </p:pic>
    </p:spTree>
    <p:extLst>
      <p:ext uri="{BB962C8B-B14F-4D97-AF65-F5344CB8AC3E}">
        <p14:creationId xmlns:p14="http://schemas.microsoft.com/office/powerpoint/2010/main" val="9991594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27E8BE02-BA1F-E0F5-237F-525930F4D0FD}"/>
              </a:ext>
            </a:extLst>
          </p:cNvPr>
          <p:cNvPicPr>
            <a:picLocks noGrp="1" noChangeAspect="1"/>
          </p:cNvPicPr>
          <p:nvPr>
            <p:ph idx="1"/>
          </p:nvPr>
        </p:nvPicPr>
        <p:blipFill>
          <a:blip r:embed="rId2"/>
          <a:stretch>
            <a:fillRect/>
          </a:stretch>
        </p:blipFill>
        <p:spPr>
          <a:xfrm>
            <a:off x="399718" y="507923"/>
            <a:ext cx="10812360" cy="5406180"/>
          </a:xfrm>
        </p:spPr>
      </p:pic>
    </p:spTree>
    <p:extLst>
      <p:ext uri="{BB962C8B-B14F-4D97-AF65-F5344CB8AC3E}">
        <p14:creationId xmlns:p14="http://schemas.microsoft.com/office/powerpoint/2010/main" val="3837316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CF6EE1-B45D-43F8-DAAF-46B78232986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981020AE-7EF6-50F8-464C-0109EF1BA750}"/>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90051" y="609600"/>
            <a:ext cx="10283352" cy="5186516"/>
          </a:xfrm>
        </p:spPr>
      </p:pic>
    </p:spTree>
    <p:extLst>
      <p:ext uri="{BB962C8B-B14F-4D97-AF65-F5344CB8AC3E}">
        <p14:creationId xmlns:p14="http://schemas.microsoft.com/office/powerpoint/2010/main" val="3305177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B2CF54-8E58-AFC2-6B5A-A9DC8D4D4AC1}"/>
              </a:ext>
            </a:extLst>
          </p:cNvPr>
          <p:cNvSpPr>
            <a:spLocks noGrp="1"/>
          </p:cNvSpPr>
          <p:nvPr>
            <p:ph type="title"/>
          </p:nvPr>
        </p:nvSpPr>
        <p:spPr/>
        <p:txBody>
          <a:bodyPr/>
          <a:lstStyle/>
          <a:p>
            <a:r>
              <a:rPr lang="en-IN" b="1" i="0" dirty="0">
                <a:solidFill>
                  <a:srgbClr val="273239"/>
                </a:solidFill>
                <a:effectLst/>
                <a:latin typeface="Nunito" pitchFamily="2" charset="0"/>
              </a:rPr>
              <a:t>Referential Integrity</a:t>
            </a:r>
            <a:endParaRPr lang="en-IN" dirty="0"/>
          </a:p>
        </p:txBody>
      </p:sp>
      <p:sp>
        <p:nvSpPr>
          <p:cNvPr id="3" name="Content Placeholder 2">
            <a:extLst>
              <a:ext uri="{FF2B5EF4-FFF2-40B4-BE49-F238E27FC236}">
                <a16:creationId xmlns:a16="http://schemas.microsoft.com/office/drawing/2014/main" xmlns="" id="{18A3F367-8367-B33B-D364-A3B7AF9CCB8C}"/>
              </a:ext>
            </a:extLst>
          </p:cNvPr>
          <p:cNvSpPr>
            <a:spLocks noGrp="1"/>
          </p:cNvSpPr>
          <p:nvPr>
            <p:ph idx="1"/>
          </p:nvPr>
        </p:nvSpPr>
        <p:spPr>
          <a:xfrm>
            <a:off x="559347" y="1558464"/>
            <a:ext cx="8596668" cy="3880773"/>
          </a:xfrm>
        </p:spPr>
        <p:txBody>
          <a:bodyPr/>
          <a:lstStyle/>
          <a:p>
            <a:r>
              <a:rPr lang="en-US" dirty="0"/>
              <a:t>When one attribute of a relation can only take values from another attribute of any other relation, it is called referential integrity. Let us suppose we have 2 relations </a:t>
            </a:r>
          </a:p>
          <a:p>
            <a:r>
              <a:rPr lang="en-US" dirty="0"/>
              <a:t>BRANCH_CODE of STUDENT can only take the values which are present in BRANCH_CODE of BRANCH which is called referential integrity constraint. The relation which is referencing another relation is called REFERENCING RELATION (STUDENT in this case) and the relation to which other relations refer is called REFERENCED RELATION (BRANCH in this case). </a:t>
            </a:r>
            <a:endParaRPr lang="en-IN" dirty="0"/>
          </a:p>
        </p:txBody>
      </p:sp>
      <p:pic>
        <p:nvPicPr>
          <p:cNvPr id="5" name="Picture 4">
            <a:extLst>
              <a:ext uri="{FF2B5EF4-FFF2-40B4-BE49-F238E27FC236}">
                <a16:creationId xmlns:a16="http://schemas.microsoft.com/office/drawing/2014/main" xmlns="" id="{66114F8C-81B5-EB2B-431F-E0A74070B54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618912" y="3939706"/>
            <a:ext cx="5209592" cy="2780249"/>
          </a:xfrm>
          <a:prstGeom prst="rect">
            <a:avLst/>
          </a:prstGeom>
        </p:spPr>
      </p:pic>
      <p:pic>
        <p:nvPicPr>
          <p:cNvPr id="7" name="Picture 6">
            <a:extLst>
              <a:ext uri="{FF2B5EF4-FFF2-40B4-BE49-F238E27FC236}">
                <a16:creationId xmlns:a16="http://schemas.microsoft.com/office/drawing/2014/main" xmlns="" id="{B5A9A2AA-615C-FFE5-1863-7ED883BB3EA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322701" y="4133886"/>
            <a:ext cx="4664453" cy="2610701"/>
          </a:xfrm>
          <a:prstGeom prst="rect">
            <a:avLst/>
          </a:prstGeom>
        </p:spPr>
      </p:pic>
    </p:spTree>
    <p:extLst>
      <p:ext uri="{BB962C8B-B14F-4D97-AF65-F5344CB8AC3E}">
        <p14:creationId xmlns:p14="http://schemas.microsoft.com/office/powerpoint/2010/main" val="3807798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DC6F6D32-F67F-E3B5-A604-080EF7326370}"/>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12820" y="192968"/>
            <a:ext cx="9171837" cy="6444353"/>
          </a:xfrm>
        </p:spPr>
      </p:pic>
    </p:spTree>
    <p:extLst>
      <p:ext uri="{BB962C8B-B14F-4D97-AF65-F5344CB8AC3E}">
        <p14:creationId xmlns:p14="http://schemas.microsoft.com/office/powerpoint/2010/main" val="48450152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528</TotalTime>
  <Words>1836</Words>
  <Application>Microsoft Office PowerPoint</Application>
  <PresentationFormat>Custom</PresentationFormat>
  <Paragraphs>220</Paragraphs>
  <Slides>63</Slides>
  <Notes>0</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Facet</vt:lpstr>
      <vt:lpstr>Unit-2</vt:lpstr>
      <vt:lpstr>Relational data model</vt:lpstr>
      <vt:lpstr>Important Terminologies</vt:lpstr>
      <vt:lpstr>PowerPoint Presentation</vt:lpstr>
      <vt:lpstr>PowerPoint Presentation</vt:lpstr>
      <vt:lpstr>Constraints in Relational Model</vt:lpstr>
      <vt:lpstr>PowerPoint Presentation</vt:lpstr>
      <vt:lpstr>Referential Integrity</vt:lpstr>
      <vt:lpstr>PowerPoint Presentation</vt:lpstr>
      <vt:lpstr>PowerPoint Presentation</vt:lpstr>
      <vt:lpstr>SQL Operators</vt:lpstr>
      <vt:lpstr>SQL Arithmetic Operators</vt:lpstr>
      <vt:lpstr>PowerPoint Presentation</vt:lpstr>
      <vt:lpstr>PowerPoint Presentation</vt:lpstr>
      <vt:lpstr>SQL Comparison Operators</vt:lpstr>
      <vt:lpstr>SQL Logical Operators</vt:lpstr>
      <vt:lpstr>SQL ALL Operator</vt:lpstr>
      <vt:lpstr>PowerPoint Presentation</vt:lpstr>
      <vt:lpstr>PowerPoint Presentation</vt:lpstr>
      <vt:lpstr>SQL BETWEEN Operator</vt:lpstr>
      <vt:lpstr>SQL IN Operator</vt:lpstr>
      <vt:lpstr>PowerPoint Presentation</vt:lpstr>
      <vt:lpstr>SQL NOT Operator</vt:lpstr>
      <vt:lpstr>SQL ANY Operator</vt:lpstr>
      <vt:lpstr>SQL LIKE Operator</vt:lpstr>
      <vt:lpstr>PowerPoint Presentation</vt:lpstr>
      <vt:lpstr>SQL Set Operators</vt:lpstr>
      <vt:lpstr>SQL Unary Operators</vt:lpstr>
      <vt:lpstr>PowerPoint Presentation</vt:lpstr>
      <vt:lpstr>SQL Bitwise NOT Operator </vt:lpstr>
      <vt:lpstr>INSERT Operation</vt:lpstr>
      <vt:lpstr>PowerPoint Presentation</vt:lpstr>
      <vt:lpstr>PowerPoint Presentation</vt:lpstr>
      <vt:lpstr>Aggregate functions in SQL</vt:lpstr>
      <vt:lpstr>Count</vt:lpstr>
      <vt:lpstr>Sum</vt:lpstr>
      <vt:lpstr>MIN/MAX</vt:lpstr>
      <vt:lpstr>AVG</vt:lpstr>
      <vt:lpstr>GROUP BY clause</vt:lpstr>
      <vt:lpstr>PowerPoint Presentation</vt:lpstr>
      <vt:lpstr>PowerPoint Presentation</vt:lpstr>
      <vt:lpstr>Having Clause</vt:lpstr>
      <vt:lpstr>PowerPoint Presentation</vt:lpstr>
      <vt:lpstr>PowerPoint Presentation</vt:lpstr>
      <vt:lpstr>Nested Queries</vt:lpstr>
      <vt:lpstr>Indexes</vt:lpstr>
      <vt:lpstr>PowerPoint Presentation</vt:lpstr>
      <vt:lpstr>PowerPoint Presentation</vt:lpstr>
      <vt:lpstr>PowerPoint Presentation</vt:lpstr>
      <vt:lpstr>PowerPoint Presentation</vt:lpstr>
      <vt:lpstr>Primary Index</vt:lpstr>
      <vt:lpstr>PowerPoint Presentation</vt:lpstr>
      <vt:lpstr>PowerPoint Presentation</vt:lpstr>
      <vt:lpstr>Clustering Index</vt:lpstr>
      <vt:lpstr>PowerPoint Presentation</vt:lpstr>
      <vt:lpstr>PowerPoint Presentation</vt:lpstr>
      <vt:lpstr>PowerPoint Presentation</vt:lpstr>
      <vt:lpstr>For example:</vt:lpstr>
      <vt:lpstr>Views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Unit-2</dc:title>
  <dc:creator>veena parihar</dc:creator>
  <cp:lastModifiedBy>mcp</cp:lastModifiedBy>
  <cp:revision>43</cp:revision>
  <dcterms:created xsi:type="dcterms:W3CDTF">2023-09-21T10:59:41Z</dcterms:created>
  <dcterms:modified xsi:type="dcterms:W3CDTF">2024-09-24T09:15:04Z</dcterms:modified>
</cp:coreProperties>
</file>